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76" r:id="rId3"/>
    <p:sldId id="280" r:id="rId4"/>
    <p:sldId id="257" r:id="rId5"/>
    <p:sldId id="277" r:id="rId6"/>
    <p:sldId id="259" r:id="rId7"/>
    <p:sldId id="262" r:id="rId8"/>
    <p:sldId id="278" r:id="rId9"/>
    <p:sldId id="281" r:id="rId10"/>
    <p:sldId id="261" r:id="rId11"/>
    <p:sldId id="260" r:id="rId12"/>
    <p:sldId id="264" r:id="rId13"/>
    <p:sldId id="282" r:id="rId14"/>
    <p:sldId id="272" r:id="rId15"/>
    <p:sldId id="283" r:id="rId16"/>
    <p:sldId id="270" r:id="rId17"/>
    <p:sldId id="275" r:id="rId18"/>
    <p:sldId id="284" r:id="rId19"/>
    <p:sldId id="267" r:id="rId20"/>
    <p:sldId id="286"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83769"/>
    <a:srgbClr val="D65020"/>
    <a:srgbClr val="8B9DB6"/>
    <a:srgbClr val="ACC3E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6" autoAdjust="0"/>
    <p:restoredTop sz="57579" autoAdjust="0"/>
  </p:normalViewPr>
  <p:slideViewPr>
    <p:cSldViewPr snapToGrid="0" snapToObjects="1">
      <p:cViewPr varScale="1">
        <p:scale>
          <a:sx n="40" d="100"/>
          <a:sy n="40" d="100"/>
        </p:scale>
        <p:origin x="-131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1A164C-27B0-C645-A27D-2651DF812A4F}" type="datetimeFigureOut">
              <a:rPr lang="en-US" smtClean="0"/>
              <a:pPr/>
              <a:t>8/31/2016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41C06A-2DD3-9141-9099-D5581FFBF39B}" type="slidenum">
              <a:rPr lang="en-US" smtClean="0"/>
              <a:pPr/>
              <a:t>‹#›</a:t>
            </a:fld>
            <a:endParaRPr lang="en-US"/>
          </a:p>
        </p:txBody>
      </p:sp>
    </p:spTree>
    <p:extLst>
      <p:ext uri="{BB962C8B-B14F-4D97-AF65-F5344CB8AC3E}">
        <p14:creationId xmlns:p14="http://schemas.microsoft.com/office/powerpoint/2010/main" xmlns="" val="15048971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41C06A-2DD3-9141-9099-D5581FFBF39B}" type="slidenum">
              <a:rPr lang="en-US" smtClean="0"/>
              <a:pPr/>
              <a:t>1</a:t>
            </a:fld>
            <a:endParaRPr lang="en-US"/>
          </a:p>
        </p:txBody>
      </p:sp>
    </p:spTree>
    <p:extLst>
      <p:ext uri="{BB962C8B-B14F-4D97-AF65-F5344CB8AC3E}">
        <p14:creationId xmlns:p14="http://schemas.microsoft.com/office/powerpoint/2010/main" xmlns="" val="2608177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UNHCR is the major organization is this area.</a:t>
            </a:r>
          </a:p>
        </p:txBody>
      </p:sp>
      <p:sp>
        <p:nvSpPr>
          <p:cNvPr id="4" name="Slide Number Placeholder 3"/>
          <p:cNvSpPr>
            <a:spLocks noGrp="1"/>
          </p:cNvSpPr>
          <p:nvPr>
            <p:ph type="sldNum" sz="quarter" idx="10"/>
          </p:nvPr>
        </p:nvSpPr>
        <p:spPr/>
        <p:txBody>
          <a:bodyPr/>
          <a:lstStyle/>
          <a:p>
            <a:fld id="{B5531AD0-D99F-1140-B14B-FB74817AD085}" type="slidenum">
              <a:rPr lang="en-US" smtClean="0"/>
              <a:pPr/>
              <a:t>10</a:t>
            </a:fld>
            <a:endParaRPr lang="en-US"/>
          </a:p>
        </p:txBody>
      </p:sp>
    </p:spTree>
    <p:extLst>
      <p:ext uri="{BB962C8B-B14F-4D97-AF65-F5344CB8AC3E}">
        <p14:creationId xmlns:p14="http://schemas.microsoft.com/office/powerpoint/2010/main" xmlns="" val="2218764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Tertiary education i</a:t>
            </a:r>
            <a:r>
              <a:rPr lang="en-US" dirty="0" smtClean="0"/>
              <a:t>s not</a:t>
            </a:r>
            <a:r>
              <a:rPr lang="en-US" baseline="0" dirty="0" smtClean="0"/>
              <a:t> a </a:t>
            </a:r>
            <a:r>
              <a:rPr lang="en-US" dirty="0" smtClean="0"/>
              <a:t>priority</a:t>
            </a:r>
            <a:r>
              <a:rPr lang="en-US" baseline="0" dirty="0" smtClean="0"/>
              <a:t> in the humanitarian response for RIDPAs.  </a:t>
            </a:r>
          </a:p>
          <a:p>
            <a:endParaRPr lang="en-US" baseline="0" dirty="0" smtClean="0"/>
          </a:p>
          <a:p>
            <a:r>
              <a:rPr lang="en-US" baseline="0" dirty="0" smtClean="0"/>
              <a:t>There is a need, and the UNHCR set an objective to meet this need. </a:t>
            </a:r>
          </a:p>
          <a:p>
            <a:r>
              <a:rPr lang="en-US" baseline="0" dirty="0" smtClean="0"/>
              <a:t>Open and distance learning are explicitly named as a key strategy.</a:t>
            </a:r>
          </a:p>
          <a:p>
            <a:endParaRPr lang="en-US" baseline="0" dirty="0" smtClean="0"/>
          </a:p>
          <a:p>
            <a:r>
              <a:rPr lang="en-US" baseline="0" dirty="0" smtClean="0"/>
              <a:t>Distance education is well suited to providing education opportunities for RIDPAs, because they can start their education when they are in their temporary location, and finish it when they are settled into their long term home, without interruption of their education.</a:t>
            </a:r>
          </a:p>
        </p:txBody>
      </p:sp>
      <p:sp>
        <p:nvSpPr>
          <p:cNvPr id="4" name="Slide Number Placeholder 3"/>
          <p:cNvSpPr>
            <a:spLocks noGrp="1"/>
          </p:cNvSpPr>
          <p:nvPr>
            <p:ph type="sldNum" sz="quarter" idx="10"/>
          </p:nvPr>
        </p:nvSpPr>
        <p:spPr/>
        <p:txBody>
          <a:bodyPr/>
          <a:lstStyle/>
          <a:p>
            <a:fld id="{B5531AD0-D99F-1140-B14B-FB74817AD085}" type="slidenum">
              <a:rPr lang="en-US" smtClean="0"/>
              <a:pPr/>
              <a:t>11</a:t>
            </a:fld>
            <a:endParaRPr lang="en-US"/>
          </a:p>
        </p:txBody>
      </p:sp>
    </p:spTree>
    <p:extLst>
      <p:ext uri="{BB962C8B-B14F-4D97-AF65-F5344CB8AC3E}">
        <p14:creationId xmlns:p14="http://schemas.microsoft.com/office/powerpoint/2010/main" xmlns="" val="3572354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There are sector wide planning, coordination, and standards of humanitarian response to crisis.</a:t>
            </a:r>
          </a:p>
          <a:p>
            <a:endParaRPr lang="en-US" baseline="0" dirty="0" smtClean="0"/>
          </a:p>
          <a:p>
            <a:endParaRPr lang="en-US" baseline="0" dirty="0" smtClean="0"/>
          </a:p>
          <a:p>
            <a:r>
              <a:rPr lang="en-US" baseline="0" dirty="0" smtClean="0"/>
              <a:t>Cluster Inter-Agency Coordination is through the UN Office of the Coordination of Humanitarian Affairs (OCHA) (2016)</a:t>
            </a:r>
          </a:p>
          <a:p>
            <a:endParaRPr lang="en-US" baseline="0" dirty="0" smtClean="0"/>
          </a:p>
          <a:p>
            <a:r>
              <a:rPr lang="en-US" i="1" baseline="0" dirty="0" smtClean="0"/>
              <a:t>Sphere Handbook:  Humanitarian Charter and Minimum Standards in Humanitarian Response </a:t>
            </a:r>
            <a:r>
              <a:rPr lang="en-US" baseline="0" dirty="0" smtClean="0"/>
              <a:t>– They coordinate the translation of this into five languages (French, English, and Spanish, the working languages of Sphere and Arabic and Russian).  Sphere encourages translations into other languages.  The current 2011 version is free to download in 24 language. The 2010 version is in more languages including Portuguese.(Sphere Project, 2015)</a:t>
            </a:r>
          </a:p>
          <a:p>
            <a:endParaRPr lang="en-US" baseline="0" dirty="0" smtClean="0"/>
          </a:p>
          <a:p>
            <a:pPr algn="l"/>
            <a:r>
              <a:rPr lang="en-US" sz="1200" i="1" dirty="0" smtClean="0"/>
              <a:t>INEE Minimum Standards for Education: Preparedness, Response, Recovery</a:t>
            </a:r>
            <a:r>
              <a:rPr lang="en-US" sz="1200" i="1" baseline="0" dirty="0" smtClean="0"/>
              <a:t> </a:t>
            </a:r>
            <a:r>
              <a:rPr lang="en-US" sz="1200" baseline="0" dirty="0" smtClean="0"/>
              <a:t>is a companion to the Sphere Handbook focusing on education at all levels and ages. It sets out 19 standards for ensuring quality and safe access to education. (International network for education in emergencies, 2016).</a:t>
            </a:r>
            <a:endParaRPr lang="en-US" sz="1200" dirty="0" smtClean="0"/>
          </a:p>
        </p:txBody>
      </p:sp>
      <p:sp>
        <p:nvSpPr>
          <p:cNvPr id="4" name="Slide Number Placeholder 3"/>
          <p:cNvSpPr>
            <a:spLocks noGrp="1"/>
          </p:cNvSpPr>
          <p:nvPr>
            <p:ph type="sldNum" sz="quarter" idx="10"/>
          </p:nvPr>
        </p:nvSpPr>
        <p:spPr/>
        <p:txBody>
          <a:bodyPr/>
          <a:lstStyle/>
          <a:p>
            <a:fld id="{295155C9-BE21-414A-8AF5-5DEBE32AA11E}" type="slidenum">
              <a:rPr lang="en-US" smtClean="0"/>
              <a:pPr/>
              <a:t>12</a:t>
            </a:fld>
            <a:endParaRPr lang="en-US"/>
          </a:p>
        </p:txBody>
      </p:sp>
    </p:spTree>
    <p:extLst>
      <p:ext uri="{BB962C8B-B14F-4D97-AF65-F5344CB8AC3E}">
        <p14:creationId xmlns:p14="http://schemas.microsoft.com/office/powerpoint/2010/main" xmlns="" val="3060840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5155C9-BE21-414A-8AF5-5DEBE32AA11E}" type="slidenum">
              <a:rPr lang="en-US" smtClean="0"/>
              <a:pPr/>
              <a:t>13</a:t>
            </a:fld>
            <a:endParaRPr lang="en-US"/>
          </a:p>
        </p:txBody>
      </p:sp>
    </p:spTree>
    <p:extLst>
      <p:ext uri="{BB962C8B-B14F-4D97-AF65-F5344CB8AC3E}">
        <p14:creationId xmlns:p14="http://schemas.microsoft.com/office/powerpoint/2010/main" xmlns="" val="12033310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5155C9-BE21-414A-8AF5-5DEBE32AA11E}" type="slidenum">
              <a:rPr lang="en-US" smtClean="0"/>
              <a:pPr/>
              <a:t>14</a:t>
            </a:fld>
            <a:endParaRPr lang="en-US"/>
          </a:p>
        </p:txBody>
      </p:sp>
    </p:spTree>
    <p:extLst>
      <p:ext uri="{BB962C8B-B14F-4D97-AF65-F5344CB8AC3E}">
        <p14:creationId xmlns:p14="http://schemas.microsoft.com/office/powerpoint/2010/main" xmlns="" val="1203331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5155C9-BE21-414A-8AF5-5DEBE32AA11E}" type="slidenum">
              <a:rPr lang="en-US" smtClean="0"/>
              <a:pPr/>
              <a:t>15</a:t>
            </a:fld>
            <a:endParaRPr lang="en-US"/>
          </a:p>
        </p:txBody>
      </p:sp>
    </p:spTree>
    <p:extLst>
      <p:ext uri="{BB962C8B-B14F-4D97-AF65-F5344CB8AC3E}">
        <p14:creationId xmlns:p14="http://schemas.microsoft.com/office/powerpoint/2010/main" xmlns="" val="12033310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41C06A-2DD3-9141-9099-D5581FFBF39B}" type="slidenum">
              <a:rPr lang="en-US" smtClean="0"/>
              <a:pPr/>
              <a:t>16</a:t>
            </a:fld>
            <a:endParaRPr lang="en-US"/>
          </a:p>
        </p:txBody>
      </p:sp>
    </p:spTree>
    <p:extLst>
      <p:ext uri="{BB962C8B-B14F-4D97-AF65-F5344CB8AC3E}">
        <p14:creationId xmlns:p14="http://schemas.microsoft.com/office/powerpoint/2010/main" xmlns="" val="8027581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are some concrete strategies and approaches to working in the area of higher education in emergencies. </a:t>
            </a:r>
            <a:endParaRPr lang="en-US" dirty="0"/>
          </a:p>
        </p:txBody>
      </p:sp>
      <p:sp>
        <p:nvSpPr>
          <p:cNvPr id="4" name="Slide Number Placeholder 3"/>
          <p:cNvSpPr>
            <a:spLocks noGrp="1"/>
          </p:cNvSpPr>
          <p:nvPr>
            <p:ph type="sldNum" sz="quarter" idx="10"/>
          </p:nvPr>
        </p:nvSpPr>
        <p:spPr/>
        <p:txBody>
          <a:bodyPr/>
          <a:lstStyle/>
          <a:p>
            <a:fld id="{295155C9-BE21-414A-8AF5-5DEBE32AA11E}" type="slidenum">
              <a:rPr lang="en-US" smtClean="0"/>
              <a:pPr/>
              <a:t>17</a:t>
            </a:fld>
            <a:endParaRPr lang="en-US"/>
          </a:p>
        </p:txBody>
      </p:sp>
    </p:spTree>
    <p:extLst>
      <p:ext uri="{BB962C8B-B14F-4D97-AF65-F5344CB8AC3E}">
        <p14:creationId xmlns:p14="http://schemas.microsoft.com/office/powerpoint/2010/main" xmlns="" val="12033310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5155C9-BE21-414A-8AF5-5DEBE32AA11E}" type="slidenum">
              <a:rPr lang="en-US" smtClean="0"/>
              <a:pPr/>
              <a:t>18</a:t>
            </a:fld>
            <a:endParaRPr lang="en-US"/>
          </a:p>
        </p:txBody>
      </p:sp>
    </p:spTree>
    <p:extLst>
      <p:ext uri="{BB962C8B-B14F-4D97-AF65-F5344CB8AC3E}">
        <p14:creationId xmlns:p14="http://schemas.microsoft.com/office/powerpoint/2010/main" xmlns="" val="12033310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531AD0-D99F-1140-B14B-FB74817AD085}" type="slidenum">
              <a:rPr lang="en-US" smtClean="0"/>
              <a:pPr/>
              <a:t>19</a:t>
            </a:fld>
            <a:endParaRPr lang="en-US"/>
          </a:p>
        </p:txBody>
      </p:sp>
    </p:spTree>
    <p:extLst>
      <p:ext uri="{BB962C8B-B14F-4D97-AF65-F5344CB8AC3E}">
        <p14:creationId xmlns:p14="http://schemas.microsoft.com/office/powerpoint/2010/main" xmlns="" val="96862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5155C9-BE21-414A-8AF5-5DEBE32AA11E}" type="slidenum">
              <a:rPr lang="en-US" smtClean="0"/>
              <a:pPr/>
              <a:t>2</a:t>
            </a:fld>
            <a:endParaRPr lang="en-US"/>
          </a:p>
        </p:txBody>
      </p:sp>
    </p:spTree>
    <p:extLst>
      <p:ext uri="{BB962C8B-B14F-4D97-AF65-F5344CB8AC3E}">
        <p14:creationId xmlns:p14="http://schemas.microsoft.com/office/powerpoint/2010/main" xmlns="" val="1203331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531AD0-D99F-1140-B14B-FB74817AD085}" type="slidenum">
              <a:rPr lang="en-US" smtClean="0"/>
              <a:pPr/>
              <a:t>20</a:t>
            </a:fld>
            <a:endParaRPr lang="en-US"/>
          </a:p>
        </p:txBody>
      </p:sp>
    </p:spTree>
    <p:extLst>
      <p:ext uri="{BB962C8B-B14F-4D97-AF65-F5344CB8AC3E}">
        <p14:creationId xmlns:p14="http://schemas.microsoft.com/office/powerpoint/2010/main" xmlns="" val="96862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5155C9-BE21-414A-8AF5-5DEBE32AA11E}" type="slidenum">
              <a:rPr lang="en-US" smtClean="0"/>
              <a:pPr/>
              <a:t>3</a:t>
            </a:fld>
            <a:endParaRPr lang="en-US"/>
          </a:p>
        </p:txBody>
      </p:sp>
    </p:spTree>
    <p:extLst>
      <p:ext uri="{BB962C8B-B14F-4D97-AF65-F5344CB8AC3E}">
        <p14:creationId xmlns:p14="http://schemas.microsoft.com/office/powerpoint/2010/main" xmlns="" val="1203331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assumption pertains</a:t>
            </a:r>
            <a:r>
              <a:rPr lang="en-US" baseline="0" dirty="0" smtClean="0"/>
              <a:t> to what is important in serving refugees, internally displaced people, and asylum seekers (RIDPAs). P</a:t>
            </a:r>
            <a:r>
              <a:rPr lang="en-US" dirty="0" smtClean="0"/>
              <a:t>rioritized</a:t>
            </a:r>
            <a:r>
              <a:rPr lang="en-US" baseline="0" dirty="0" smtClean="0"/>
              <a:t> h</a:t>
            </a:r>
            <a:r>
              <a:rPr lang="en-US" dirty="0" smtClean="0"/>
              <a:t>umanitarian</a:t>
            </a:r>
            <a:r>
              <a:rPr lang="en-US" baseline="0" dirty="0" smtClean="0"/>
              <a:t> responses often remain at this base level.    </a:t>
            </a:r>
            <a:endParaRPr lang="en-US" dirty="0"/>
          </a:p>
        </p:txBody>
      </p:sp>
      <p:sp>
        <p:nvSpPr>
          <p:cNvPr id="4" name="Slide Number Placeholder 3"/>
          <p:cNvSpPr>
            <a:spLocks noGrp="1"/>
          </p:cNvSpPr>
          <p:nvPr>
            <p:ph type="sldNum" sz="quarter" idx="10"/>
          </p:nvPr>
        </p:nvSpPr>
        <p:spPr/>
        <p:txBody>
          <a:bodyPr/>
          <a:lstStyle/>
          <a:p>
            <a:fld id="{B5531AD0-D99F-1140-B14B-FB74817AD085}" type="slidenum">
              <a:rPr lang="en-US" smtClean="0"/>
              <a:pPr/>
              <a:t>4</a:t>
            </a:fld>
            <a:endParaRPr lang="en-US"/>
          </a:p>
        </p:txBody>
      </p:sp>
    </p:spTree>
    <p:extLst>
      <p:ext uri="{BB962C8B-B14F-4D97-AF65-F5344CB8AC3E}">
        <p14:creationId xmlns:p14="http://schemas.microsoft.com/office/powerpoint/2010/main" xmlns="" val="715990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Education as a human right is only</a:t>
            </a:r>
            <a:r>
              <a:rPr lang="en-US" baseline="0" dirty="0" smtClean="0"/>
              <a:t> protected to junior high school level.  Completing secondary school as a prerequisite to higher education is a significant barrier for many displaced persons.</a:t>
            </a:r>
            <a:endParaRPr lang="en-US" dirty="0"/>
          </a:p>
        </p:txBody>
      </p:sp>
      <p:sp>
        <p:nvSpPr>
          <p:cNvPr id="4" name="Slide Number Placeholder 3"/>
          <p:cNvSpPr>
            <a:spLocks noGrp="1"/>
          </p:cNvSpPr>
          <p:nvPr>
            <p:ph type="sldNum" sz="quarter" idx="10"/>
          </p:nvPr>
        </p:nvSpPr>
        <p:spPr/>
        <p:txBody>
          <a:bodyPr/>
          <a:lstStyle/>
          <a:p>
            <a:fld id="{295155C9-BE21-414A-8AF5-5DEBE32AA11E}" type="slidenum">
              <a:rPr lang="en-US" smtClean="0"/>
              <a:pPr/>
              <a:t>5</a:t>
            </a:fld>
            <a:endParaRPr lang="en-US"/>
          </a:p>
        </p:txBody>
      </p:sp>
    </p:spTree>
    <p:extLst>
      <p:ext uri="{BB962C8B-B14F-4D97-AF65-F5344CB8AC3E}">
        <p14:creationId xmlns:p14="http://schemas.microsoft.com/office/powerpoint/2010/main" xmlns="" val="1203331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United Nations High Commission for Refugees (UNHCR) is the authoritative source for estimating the populations of refugee, internally displaced persons, and asylum seekers (RIDPAs) around the world.</a:t>
            </a:r>
          </a:p>
          <a:p>
            <a:endParaRPr lang="en-US" baseline="0" dirty="0" smtClean="0"/>
          </a:p>
          <a:p>
            <a:r>
              <a:rPr lang="en-US" baseline="0" dirty="0" smtClean="0"/>
              <a:t>If these populations inhabited one country, it would be the 21th largest country in the world, 22, 23, and 24</a:t>
            </a:r>
            <a:r>
              <a:rPr lang="en-US" baseline="30000" dirty="0" smtClean="0"/>
              <a:t>th</a:t>
            </a:r>
            <a:r>
              <a:rPr lang="en-US" baseline="0" dirty="0" smtClean="0"/>
              <a:t> largest would be The UK, France and Italy respectively.  Canada would be #39.</a:t>
            </a:r>
          </a:p>
          <a:p>
            <a:r>
              <a:rPr lang="en-US" baseline="0" dirty="0" smtClean="0"/>
              <a:t>(</a:t>
            </a:r>
            <a:r>
              <a:rPr lang="en-CA" sz="1200" dirty="0" smtClean="0"/>
              <a:t>United Nations, Department of Economic and Social Affairs, Population Division,</a:t>
            </a:r>
            <a:r>
              <a:rPr lang="en-CA" sz="1200" baseline="0" dirty="0" smtClean="0"/>
              <a:t> </a:t>
            </a:r>
            <a:r>
              <a:rPr lang="en-CA" sz="1200" dirty="0" smtClean="0"/>
              <a:t>2015</a:t>
            </a:r>
            <a:r>
              <a:rPr lang="en-US" baseline="0" dirty="0" smtClean="0"/>
              <a:t>).</a:t>
            </a:r>
          </a:p>
          <a:p>
            <a:endParaRPr lang="en-US" baseline="0" dirty="0" smtClean="0"/>
          </a:p>
          <a:p>
            <a:r>
              <a:rPr lang="en-US" baseline="0" dirty="0" smtClean="0"/>
              <a:t>This is a conservative estimate 200,000 (gifted) and a million potential tertiary level learners who are RIDPAs around the world.  </a:t>
            </a:r>
          </a:p>
          <a:p>
            <a:r>
              <a:rPr lang="en-US" baseline="0" dirty="0" smtClean="0"/>
              <a:t>That’s more than all the university students enrolled in Canada in one year.  </a:t>
            </a:r>
            <a:endParaRPr lang="en-US" dirty="0" smtClean="0"/>
          </a:p>
        </p:txBody>
      </p:sp>
      <p:sp>
        <p:nvSpPr>
          <p:cNvPr id="4" name="Slide Number Placeholder 3"/>
          <p:cNvSpPr>
            <a:spLocks noGrp="1"/>
          </p:cNvSpPr>
          <p:nvPr>
            <p:ph type="sldNum" sz="quarter" idx="10"/>
          </p:nvPr>
        </p:nvSpPr>
        <p:spPr/>
        <p:txBody>
          <a:bodyPr/>
          <a:lstStyle/>
          <a:p>
            <a:fld id="{B5531AD0-D99F-1140-B14B-FB74817AD085}" type="slidenum">
              <a:rPr lang="en-US" smtClean="0"/>
              <a:pPr/>
              <a:t>6</a:t>
            </a:fld>
            <a:endParaRPr lang="en-US"/>
          </a:p>
        </p:txBody>
      </p:sp>
    </p:spTree>
    <p:extLst>
      <p:ext uri="{BB962C8B-B14F-4D97-AF65-F5344CB8AC3E}">
        <p14:creationId xmlns:p14="http://schemas.microsoft.com/office/powerpoint/2010/main" xmlns="" val="1237894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295155C9-BE21-414A-8AF5-5DEBE32AA11E}" type="slidenum">
              <a:rPr lang="en-US" smtClean="0"/>
              <a:pPr/>
              <a:t>7</a:t>
            </a:fld>
            <a:endParaRPr lang="en-US"/>
          </a:p>
        </p:txBody>
      </p:sp>
    </p:spTree>
    <p:extLst>
      <p:ext uri="{BB962C8B-B14F-4D97-AF65-F5344CB8AC3E}">
        <p14:creationId xmlns:p14="http://schemas.microsoft.com/office/powerpoint/2010/main" xmlns="" val="2494249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priorities of higher education in emergencies has a higher need than the base level of humanitarian aid.</a:t>
            </a:r>
            <a:endParaRPr lang="en-US" dirty="0"/>
          </a:p>
        </p:txBody>
      </p:sp>
      <p:sp>
        <p:nvSpPr>
          <p:cNvPr id="4" name="Slide Number Placeholder 3"/>
          <p:cNvSpPr>
            <a:spLocks noGrp="1"/>
          </p:cNvSpPr>
          <p:nvPr>
            <p:ph type="sldNum" sz="quarter" idx="10"/>
          </p:nvPr>
        </p:nvSpPr>
        <p:spPr/>
        <p:txBody>
          <a:bodyPr/>
          <a:lstStyle/>
          <a:p>
            <a:fld id="{B5531AD0-D99F-1140-B14B-FB74817AD085}" type="slidenum">
              <a:rPr lang="en-US" smtClean="0"/>
              <a:pPr/>
              <a:t>8</a:t>
            </a:fld>
            <a:endParaRPr lang="en-US"/>
          </a:p>
        </p:txBody>
      </p:sp>
    </p:spTree>
    <p:extLst>
      <p:ext uri="{BB962C8B-B14F-4D97-AF65-F5344CB8AC3E}">
        <p14:creationId xmlns:p14="http://schemas.microsoft.com/office/powerpoint/2010/main" xmlns="" val="715990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5155C9-BE21-414A-8AF5-5DEBE32AA11E}" type="slidenum">
              <a:rPr lang="en-US" smtClean="0"/>
              <a:pPr/>
              <a:t>9</a:t>
            </a:fld>
            <a:endParaRPr lang="en-US"/>
          </a:p>
        </p:txBody>
      </p:sp>
    </p:spTree>
    <p:extLst>
      <p:ext uri="{BB962C8B-B14F-4D97-AF65-F5344CB8AC3E}">
        <p14:creationId xmlns:p14="http://schemas.microsoft.com/office/powerpoint/2010/main" xmlns="" val="1203331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38DEFD-8B03-234B-B2F4-6BAEC7261D6F}" type="datetimeFigureOut">
              <a:rPr lang="en-US" smtClean="0"/>
              <a:pPr/>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1451108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38DEFD-8B03-234B-B2F4-6BAEC7261D6F}" type="datetimeFigureOut">
              <a:rPr lang="en-US" smtClean="0"/>
              <a:pPr/>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4214739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38DEFD-8B03-234B-B2F4-6BAEC7261D6F}" type="datetimeFigureOut">
              <a:rPr lang="en-US" smtClean="0"/>
              <a:pPr/>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2626569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38DEFD-8B03-234B-B2F4-6BAEC7261D6F}" type="datetimeFigureOut">
              <a:rPr lang="en-US" smtClean="0"/>
              <a:pPr/>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3997403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38DEFD-8B03-234B-B2F4-6BAEC7261D6F}" type="datetimeFigureOut">
              <a:rPr lang="en-US" smtClean="0"/>
              <a:pPr/>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3676196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38DEFD-8B03-234B-B2F4-6BAEC7261D6F}" type="datetimeFigureOut">
              <a:rPr lang="en-US" smtClean="0"/>
              <a:pPr/>
              <a:t>8/31/2016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1978714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38DEFD-8B03-234B-B2F4-6BAEC7261D6F}" type="datetimeFigureOut">
              <a:rPr lang="en-US" smtClean="0"/>
              <a:pPr/>
              <a:t>8/31/2016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4252237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38DEFD-8B03-234B-B2F4-6BAEC7261D6F}" type="datetimeFigureOut">
              <a:rPr lang="en-US" smtClean="0"/>
              <a:pPr/>
              <a:t>8/31/2016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81854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38DEFD-8B03-234B-B2F4-6BAEC7261D6F}" type="datetimeFigureOut">
              <a:rPr lang="en-US" smtClean="0"/>
              <a:pPr/>
              <a:t>8/31/2016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4055399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8DEFD-8B03-234B-B2F4-6BAEC7261D6F}" type="datetimeFigureOut">
              <a:rPr lang="en-US" smtClean="0"/>
              <a:pPr/>
              <a:t>8/31/2016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2303313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8DEFD-8B03-234B-B2F4-6BAEC7261D6F}" type="datetimeFigureOut">
              <a:rPr lang="en-US" smtClean="0"/>
              <a:pPr/>
              <a:t>8/31/2016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3260034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38DEFD-8B03-234B-B2F4-6BAEC7261D6F}" type="datetimeFigureOut">
              <a:rPr lang="en-US" smtClean="0"/>
              <a:pPr/>
              <a:t>8/31/2016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D076BE-AC39-1C45-9DE5-004597C7CA0C}" type="slidenum">
              <a:rPr lang="en-US" smtClean="0"/>
              <a:pPr/>
              <a:t>‹#›</a:t>
            </a:fld>
            <a:endParaRPr lang="en-US"/>
          </a:p>
        </p:txBody>
      </p:sp>
    </p:spTree>
    <p:extLst>
      <p:ext uri="{BB962C8B-B14F-4D97-AF65-F5344CB8AC3E}">
        <p14:creationId xmlns:p14="http://schemas.microsoft.com/office/powerpoint/2010/main" xmlns="" val="700103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www.unocha.org/what-we-do/coordination-tools/cluster-coordinatio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solidFill>
                  <a:schemeClr val="tx2"/>
                </a:solidFill>
                <a:latin typeface="Seravek Medium"/>
                <a:cs typeface="Seravek Medium"/>
              </a:rPr>
              <a:t>HE</a:t>
            </a:r>
            <a:r>
              <a:rPr lang="en-US" dirty="0" err="1">
                <a:solidFill>
                  <a:srgbClr val="E0662A"/>
                </a:solidFill>
                <a:latin typeface="Seravek Medium"/>
                <a:cs typeface="Seravek Medium"/>
              </a:rPr>
              <a:t>i</a:t>
            </a:r>
            <a:r>
              <a:rPr lang="en-US" dirty="0" err="1">
                <a:solidFill>
                  <a:srgbClr val="1F497D"/>
                </a:solidFill>
                <a:latin typeface="Seravek Medium"/>
                <a:cs typeface="Seravek Medium"/>
              </a:rPr>
              <a:t>E</a:t>
            </a:r>
            <a:endParaRPr lang="en-US" sz="6000" dirty="0">
              <a:solidFill>
                <a:srgbClr val="1F497D"/>
              </a:solidFill>
              <a:latin typeface="Seravek Medium"/>
              <a:cs typeface="Seravek Medium"/>
            </a:endParaRPr>
          </a:p>
        </p:txBody>
      </p:sp>
      <p:sp>
        <p:nvSpPr>
          <p:cNvPr id="3" name="Subtitle 2"/>
          <p:cNvSpPr>
            <a:spLocks noGrp="1"/>
          </p:cNvSpPr>
          <p:nvPr>
            <p:ph type="subTitle" idx="1"/>
          </p:nvPr>
        </p:nvSpPr>
        <p:spPr/>
        <p:txBody>
          <a:bodyPr/>
          <a:lstStyle/>
          <a:p>
            <a:r>
              <a:rPr lang="en-US" dirty="0" smtClean="0"/>
              <a:t>Higher Education in Emergencies</a:t>
            </a:r>
          </a:p>
          <a:p>
            <a:r>
              <a:rPr lang="en-US" sz="2400" b="1" dirty="0">
                <a:solidFill>
                  <a:srgbClr val="8B9DB6"/>
                </a:solidFill>
              </a:rPr>
              <a:t>Peggy Lynn MacIsaac</a:t>
            </a:r>
          </a:p>
          <a:p>
            <a:r>
              <a:rPr lang="en-US" sz="2400" b="1" dirty="0">
                <a:solidFill>
                  <a:srgbClr val="8B9DB6"/>
                </a:solidFill>
              </a:rPr>
              <a:t>August 2016</a:t>
            </a:r>
          </a:p>
        </p:txBody>
      </p:sp>
    </p:spTree>
    <p:extLst>
      <p:ext uri="{BB962C8B-B14F-4D97-AF65-F5344CB8AC3E}">
        <p14:creationId xmlns:p14="http://schemas.microsoft.com/office/powerpoint/2010/main" xmlns="" val="66616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 name="Picture 9"/>
          <p:cNvPicPr>
            <a:picLocks noChangeAspect="1"/>
          </p:cNvPicPr>
          <p:nvPr/>
        </p:nvPicPr>
        <p:blipFill>
          <a:blip r:embed="rId3"/>
          <a:stretch>
            <a:fillRect/>
          </a:stretch>
        </p:blipFill>
        <p:spPr>
          <a:xfrm>
            <a:off x="457200" y="274637"/>
            <a:ext cx="7620000" cy="5566913"/>
          </a:xfrm>
          <a:prstGeom prst="rect">
            <a:avLst/>
          </a:prstGeom>
        </p:spPr>
      </p:pic>
      <p:sp>
        <p:nvSpPr>
          <p:cNvPr id="11" name="TextBox 10"/>
          <p:cNvSpPr txBox="1"/>
          <p:nvPr/>
        </p:nvSpPr>
        <p:spPr>
          <a:xfrm>
            <a:off x="765837" y="5923644"/>
            <a:ext cx="7067030" cy="646331"/>
          </a:xfrm>
          <a:prstGeom prst="rect">
            <a:avLst/>
          </a:prstGeom>
          <a:noFill/>
        </p:spPr>
        <p:txBody>
          <a:bodyPr wrap="square" rtlCol="0">
            <a:spAutoFit/>
          </a:bodyPr>
          <a:lstStyle/>
          <a:p>
            <a:pPr algn="r"/>
            <a:r>
              <a:rPr lang="en-US" dirty="0" smtClean="0"/>
              <a:t>(UNHCR, 2015)</a:t>
            </a:r>
            <a:endParaRPr lang="en-US" dirty="0"/>
          </a:p>
          <a:p>
            <a:pPr algn="ctr"/>
            <a:endParaRPr lang="en-US" dirty="0"/>
          </a:p>
        </p:txBody>
      </p:sp>
    </p:spTree>
    <p:extLst>
      <p:ext uri="{BB962C8B-B14F-4D97-AF65-F5344CB8AC3E}">
        <p14:creationId xmlns:p14="http://schemas.microsoft.com/office/powerpoint/2010/main" xmlns="" val="2137605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spc="-100" dirty="0">
                <a:solidFill>
                  <a:schemeClr val="tx2"/>
                </a:solidFill>
                <a:latin typeface="Seravek Medium"/>
                <a:cs typeface="Seravek Medium"/>
              </a:rPr>
              <a:t>UNHCR</a:t>
            </a:r>
            <a:r>
              <a:rPr lang="en-US" sz="6600" spc="-100" dirty="0" smtClean="0">
                <a:solidFill>
                  <a:schemeClr val="tx2"/>
                </a:solidFill>
                <a:latin typeface="Seravek Medium"/>
                <a:cs typeface="Seravek Medium"/>
              </a:rPr>
              <a:t>:  </a:t>
            </a:r>
            <a:r>
              <a:rPr lang="en-US" dirty="0" smtClean="0">
                <a:effectLst>
                  <a:outerShdw blurRad="50800" dist="38100" dir="2700000" algn="tl" rotWithShape="0">
                    <a:srgbClr val="000000">
                      <a:alpha val="43000"/>
                    </a:srgbClr>
                  </a:outerShdw>
                </a:effectLst>
              </a:rPr>
              <a:t> </a:t>
            </a:r>
            <a:r>
              <a:rPr lang="en-US" sz="2800" spc="-100" dirty="0">
                <a:solidFill>
                  <a:srgbClr val="E0662A"/>
                </a:solidFill>
                <a:latin typeface="Seravek Medium"/>
                <a:cs typeface="Seravek Medium"/>
              </a:rPr>
              <a:t>e</a:t>
            </a:r>
            <a:r>
              <a:rPr lang="en-US" sz="2800" spc="-100" dirty="0" smtClean="0">
                <a:solidFill>
                  <a:srgbClr val="E0662A"/>
                </a:solidFill>
                <a:latin typeface="Seravek Medium"/>
                <a:cs typeface="Seravek Medium"/>
              </a:rPr>
              <a:t>ducational</a:t>
            </a:r>
            <a:r>
              <a:rPr lang="en-US" dirty="0" smtClean="0">
                <a:effectLst>
                  <a:outerShdw blurRad="50800" dist="38100" dir="2700000" algn="tl" rotWithShape="0">
                    <a:srgbClr val="000000">
                      <a:alpha val="43000"/>
                    </a:srgbClr>
                  </a:outerShdw>
                </a:effectLst>
              </a:rPr>
              <a:t> </a:t>
            </a:r>
            <a:r>
              <a:rPr lang="en-US" sz="2800" spc="-100" dirty="0">
                <a:solidFill>
                  <a:srgbClr val="E0662A"/>
                </a:solidFill>
                <a:latin typeface="Seravek Medium"/>
                <a:cs typeface="Seravek Medium"/>
              </a:rPr>
              <a:t>s</a:t>
            </a:r>
            <a:r>
              <a:rPr lang="en-US" sz="2800" spc="-100" dirty="0" smtClean="0">
                <a:solidFill>
                  <a:srgbClr val="E0662A"/>
                </a:solidFill>
                <a:latin typeface="Seravek Medium"/>
                <a:cs typeface="Seravek Medium"/>
              </a:rPr>
              <a:t>trategy</a:t>
            </a:r>
            <a:endParaRPr lang="en-US" sz="2800" spc="-100" dirty="0">
              <a:solidFill>
                <a:srgbClr val="E0662A"/>
              </a:solidFill>
              <a:latin typeface="Seravek Medium"/>
              <a:cs typeface="Seravek Medium"/>
            </a:endParaRPr>
          </a:p>
        </p:txBody>
      </p:sp>
      <p:pic>
        <p:nvPicPr>
          <p:cNvPr id="4" name="Content Placeholder 3"/>
          <p:cNvPicPr>
            <a:picLocks noGrp="1" noChangeAspect="1"/>
          </p:cNvPicPr>
          <p:nvPr>
            <p:ph idx="1"/>
          </p:nvPr>
        </p:nvPicPr>
        <p:blipFill>
          <a:blip r:embed="rId3"/>
          <a:srcRect l="-4530" r="-4530"/>
          <a:stretch>
            <a:fillRect/>
          </a:stretch>
        </p:blipFill>
        <p:spPr>
          <a:xfrm>
            <a:off x="457200" y="1326901"/>
            <a:ext cx="7620000" cy="4800600"/>
          </a:xfrm>
        </p:spPr>
      </p:pic>
      <p:grpSp>
        <p:nvGrpSpPr>
          <p:cNvPr id="9" name="Group 8"/>
          <p:cNvGrpSpPr/>
          <p:nvPr/>
        </p:nvGrpSpPr>
        <p:grpSpPr>
          <a:xfrm>
            <a:off x="203578" y="3883079"/>
            <a:ext cx="6000674" cy="1857202"/>
            <a:chOff x="202902" y="3244418"/>
            <a:chExt cx="6175844" cy="2591954"/>
          </a:xfrm>
        </p:grpSpPr>
        <p:sp>
          <p:nvSpPr>
            <p:cNvPr id="7" name="Oval 6"/>
            <p:cNvSpPr/>
            <p:nvPr/>
          </p:nvSpPr>
          <p:spPr>
            <a:xfrm>
              <a:off x="233696" y="3245747"/>
              <a:ext cx="6145050" cy="2531407"/>
            </a:xfrm>
            <a:prstGeom prst="ellipse">
              <a:avLst/>
            </a:prstGeom>
            <a:solidFill>
              <a:schemeClr val="tx1">
                <a:alpha val="0"/>
              </a:schemeClr>
            </a:solidFill>
            <a:ln w="76200" cmpd="sng">
              <a:solidFill>
                <a:srgbClr val="CF1A0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rot="181064">
              <a:off x="202902" y="3244418"/>
              <a:ext cx="6145050" cy="2591954"/>
            </a:xfrm>
            <a:prstGeom prst="ellipse">
              <a:avLst/>
            </a:prstGeom>
            <a:solidFill>
              <a:schemeClr val="tx1">
                <a:alpha val="0"/>
              </a:schemeClr>
            </a:solidFill>
            <a:ln w="76200" cmpd="sng">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TextBox 9"/>
          <p:cNvSpPr txBox="1"/>
          <p:nvPr/>
        </p:nvSpPr>
        <p:spPr>
          <a:xfrm>
            <a:off x="821267" y="6197600"/>
            <a:ext cx="6875883" cy="369332"/>
          </a:xfrm>
          <a:prstGeom prst="rect">
            <a:avLst/>
          </a:prstGeom>
          <a:noFill/>
        </p:spPr>
        <p:txBody>
          <a:bodyPr wrap="square" rtlCol="0">
            <a:spAutoFit/>
          </a:bodyPr>
          <a:lstStyle/>
          <a:p>
            <a:pPr algn="r"/>
            <a:r>
              <a:rPr lang="en-US" dirty="0"/>
              <a:t>(</a:t>
            </a:r>
            <a:r>
              <a:rPr lang="en-US" dirty="0" smtClean="0"/>
              <a:t>UNHCR, 2012)</a:t>
            </a:r>
            <a:endParaRPr lang="en-US" dirty="0"/>
          </a:p>
        </p:txBody>
      </p:sp>
    </p:spTree>
    <p:extLst>
      <p:ext uri="{BB962C8B-B14F-4D97-AF65-F5344CB8AC3E}">
        <p14:creationId xmlns:p14="http://schemas.microsoft.com/office/powerpoint/2010/main" xmlns="" val="518074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326470"/>
            <a:ext cx="762000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dirty="0" smtClean="0">
                <a:latin typeface="Seravek Medium"/>
                <a:cs typeface="Seravek Medium"/>
              </a:rPr>
              <a:t>Coordination </a:t>
            </a:r>
          </a:p>
          <a:p>
            <a:pPr algn="r"/>
            <a:r>
              <a:rPr lang="en-US" sz="2800" dirty="0">
                <a:solidFill>
                  <a:srgbClr val="E0662A"/>
                </a:solidFill>
                <a:latin typeface="Seravek Medium"/>
                <a:cs typeface="Seravek Medium"/>
              </a:rPr>
              <a:t>g</a:t>
            </a:r>
            <a:r>
              <a:rPr lang="en-US" sz="2800" dirty="0" smtClean="0">
                <a:solidFill>
                  <a:srgbClr val="E0662A"/>
                </a:solidFill>
                <a:latin typeface="Seravek Medium"/>
                <a:cs typeface="Seravek Medium"/>
              </a:rPr>
              <a:t>lobal aid </a:t>
            </a:r>
            <a:r>
              <a:rPr lang="en-US" sz="2800" dirty="0">
                <a:solidFill>
                  <a:srgbClr val="E0662A"/>
                </a:solidFill>
                <a:latin typeface="Seravek Medium"/>
                <a:cs typeface="Seravek Medium"/>
              </a:rPr>
              <a:t>c</a:t>
            </a:r>
            <a:r>
              <a:rPr lang="en-US" sz="2800" dirty="0" smtClean="0">
                <a:solidFill>
                  <a:srgbClr val="E0662A"/>
                </a:solidFill>
                <a:latin typeface="Seravek Medium"/>
                <a:cs typeface="Seravek Medium"/>
              </a:rPr>
              <a:t>ommunity</a:t>
            </a:r>
            <a:r>
              <a:rPr lang="en-US" sz="2800" dirty="0" smtClean="0">
                <a:latin typeface="Seravek Medium"/>
                <a:cs typeface="Seravek Medium"/>
              </a:rPr>
              <a:t> </a:t>
            </a:r>
            <a:endParaRPr lang="en-US" sz="2800" dirty="0">
              <a:latin typeface="Seravek Medium"/>
              <a:cs typeface="Seravek Medium"/>
            </a:endParaRPr>
          </a:p>
        </p:txBody>
      </p:sp>
      <p:sp>
        <p:nvSpPr>
          <p:cNvPr id="5" name="Content Placeholder 2"/>
          <p:cNvSpPr txBox="1">
            <a:spLocks/>
          </p:cNvSpPr>
          <p:nvPr/>
        </p:nvSpPr>
        <p:spPr>
          <a:xfrm>
            <a:off x="457200" y="1600200"/>
            <a:ext cx="7620000" cy="3816752"/>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lvl="0">
              <a:spcAft>
                <a:spcPts val="600"/>
              </a:spcAft>
            </a:pPr>
            <a:endParaRPr lang="en-US" b="1" dirty="0" smtClean="0">
              <a:solidFill>
                <a:srgbClr val="E0662A"/>
              </a:solidFill>
            </a:endParaRPr>
          </a:p>
        </p:txBody>
      </p:sp>
      <p:pic>
        <p:nvPicPr>
          <p:cNvPr id="2" name="Picture 1"/>
          <p:cNvPicPr>
            <a:picLocks noChangeAspect="1"/>
          </p:cNvPicPr>
          <p:nvPr/>
        </p:nvPicPr>
        <p:blipFill rotWithShape="1">
          <a:blip r:embed="rId3"/>
          <a:srcRect l="11336" r="14954"/>
          <a:stretch/>
        </p:blipFill>
        <p:spPr>
          <a:xfrm>
            <a:off x="378120" y="1753060"/>
            <a:ext cx="3250800" cy="2956560"/>
          </a:xfrm>
          <a:prstGeom prst="rect">
            <a:avLst/>
          </a:prstGeom>
        </p:spPr>
      </p:pic>
      <p:pic>
        <p:nvPicPr>
          <p:cNvPr id="6" name="Picture 5"/>
          <p:cNvPicPr>
            <a:picLocks noChangeAspect="1"/>
          </p:cNvPicPr>
          <p:nvPr/>
        </p:nvPicPr>
        <p:blipFill rotWithShape="1">
          <a:blip r:embed="rId4"/>
          <a:srcRect l="1429" t="1018" r="1382" b="973"/>
          <a:stretch/>
        </p:blipFill>
        <p:spPr>
          <a:xfrm>
            <a:off x="3744287" y="2395176"/>
            <a:ext cx="2448000" cy="3470400"/>
          </a:xfrm>
          <a:prstGeom prst="rect">
            <a:avLst/>
          </a:prstGeom>
          <a:ln>
            <a:solidFill>
              <a:schemeClr val="bg1">
                <a:lumMod val="75000"/>
              </a:schemeClr>
            </a:solidFill>
          </a:ln>
        </p:spPr>
      </p:pic>
      <p:sp>
        <p:nvSpPr>
          <p:cNvPr id="8" name="Rectangle 7"/>
          <p:cNvSpPr/>
          <p:nvPr/>
        </p:nvSpPr>
        <p:spPr>
          <a:xfrm>
            <a:off x="457200" y="4866107"/>
            <a:ext cx="3115733" cy="307777"/>
          </a:xfrm>
          <a:prstGeom prst="rect">
            <a:avLst/>
          </a:prstGeom>
        </p:spPr>
        <p:txBody>
          <a:bodyPr wrap="square">
            <a:spAutoFit/>
          </a:bodyPr>
          <a:lstStyle/>
          <a:p>
            <a:r>
              <a:rPr lang="en-US" sz="1400" dirty="0" smtClean="0"/>
              <a:t>   Cluster Inter-Agency Coordination</a:t>
            </a:r>
          </a:p>
        </p:txBody>
      </p:sp>
      <p:sp>
        <p:nvSpPr>
          <p:cNvPr id="9" name="TextBox 8"/>
          <p:cNvSpPr txBox="1"/>
          <p:nvPr/>
        </p:nvSpPr>
        <p:spPr>
          <a:xfrm>
            <a:off x="4234259" y="2029347"/>
            <a:ext cx="1490133" cy="307777"/>
          </a:xfrm>
          <a:prstGeom prst="rect">
            <a:avLst/>
          </a:prstGeom>
          <a:noFill/>
        </p:spPr>
        <p:txBody>
          <a:bodyPr wrap="square" rtlCol="0">
            <a:spAutoFit/>
          </a:bodyPr>
          <a:lstStyle/>
          <a:p>
            <a:pPr algn="r"/>
            <a:r>
              <a:rPr lang="en-US" sz="1400" dirty="0"/>
              <a:t>Sphere Handbook</a:t>
            </a:r>
            <a:endParaRPr lang="en-US" sz="1400" b="1" dirty="0"/>
          </a:p>
        </p:txBody>
      </p:sp>
      <p:pic>
        <p:nvPicPr>
          <p:cNvPr id="4" name="Picture 3"/>
          <p:cNvPicPr>
            <a:picLocks noChangeAspect="1"/>
          </p:cNvPicPr>
          <p:nvPr/>
        </p:nvPicPr>
        <p:blipFill>
          <a:blip r:embed="rId5"/>
          <a:stretch>
            <a:fillRect/>
          </a:stretch>
        </p:blipFill>
        <p:spPr>
          <a:xfrm>
            <a:off x="5953849" y="3156062"/>
            <a:ext cx="2231474" cy="3107115"/>
          </a:xfrm>
          <a:prstGeom prst="rect">
            <a:avLst/>
          </a:prstGeom>
        </p:spPr>
      </p:pic>
      <p:sp>
        <p:nvSpPr>
          <p:cNvPr id="10" name="Rectangle 9"/>
          <p:cNvSpPr/>
          <p:nvPr/>
        </p:nvSpPr>
        <p:spPr>
          <a:xfrm>
            <a:off x="5347376" y="6255462"/>
            <a:ext cx="3168316" cy="307777"/>
          </a:xfrm>
          <a:prstGeom prst="rect">
            <a:avLst/>
          </a:prstGeom>
        </p:spPr>
        <p:txBody>
          <a:bodyPr wrap="square">
            <a:spAutoFit/>
          </a:bodyPr>
          <a:lstStyle/>
          <a:p>
            <a:pPr algn="r"/>
            <a:r>
              <a:rPr lang="en-US" sz="1400" dirty="0" smtClean="0"/>
              <a:t>INEE Minimum Standards for Education</a:t>
            </a:r>
          </a:p>
        </p:txBody>
      </p:sp>
    </p:spTree>
    <p:extLst>
      <p:ext uri="{BB962C8B-B14F-4D97-AF65-F5344CB8AC3E}">
        <p14:creationId xmlns:p14="http://schemas.microsoft.com/office/powerpoint/2010/main" xmlns="" val="795668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147080"/>
            <a:ext cx="7870108"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US" dirty="0" err="1">
                <a:latin typeface="Seravek Medium"/>
                <a:cs typeface="Seravek Medium"/>
              </a:rPr>
              <a:t>HE</a:t>
            </a:r>
            <a:r>
              <a:rPr lang="en-US" dirty="0" err="1">
                <a:solidFill>
                  <a:srgbClr val="E46C0A"/>
                </a:solidFill>
                <a:latin typeface="Seravek Medium"/>
                <a:cs typeface="Seravek Medium"/>
              </a:rPr>
              <a:t>i</a:t>
            </a:r>
            <a:r>
              <a:rPr lang="en-US" dirty="0" err="1">
                <a:latin typeface="Seravek Medium"/>
                <a:cs typeface="Seravek Medium"/>
              </a:rPr>
              <a:t>E</a:t>
            </a:r>
            <a:r>
              <a:rPr lang="en-US" dirty="0" smtClean="0">
                <a:latin typeface="Seravek Medium"/>
                <a:cs typeface="Seravek Medium"/>
              </a:rPr>
              <a:t> </a:t>
            </a:r>
            <a:r>
              <a:rPr lang="en-US" sz="2800" dirty="0" smtClean="0">
                <a:solidFill>
                  <a:srgbClr val="E0662A"/>
                </a:solidFill>
                <a:latin typeface="Seravek Medium"/>
                <a:cs typeface="Seravek Medium"/>
              </a:rPr>
              <a:t>organizations for accredited educatio</a:t>
            </a:r>
            <a:r>
              <a:rPr lang="en-US" sz="2800" dirty="0">
                <a:solidFill>
                  <a:srgbClr val="E0662A"/>
                </a:solidFill>
                <a:latin typeface="Seravek Medium"/>
                <a:cs typeface="Seravek Medium"/>
              </a:rPr>
              <a:t>n</a:t>
            </a:r>
            <a:endParaRPr lang="en-US" sz="2800" dirty="0">
              <a:latin typeface="Seravek Medium"/>
              <a:cs typeface="Seravek Medium"/>
            </a:endParaRPr>
          </a:p>
        </p:txBody>
      </p:sp>
      <p:sp>
        <p:nvSpPr>
          <p:cNvPr id="5" name="Content Placeholder 2"/>
          <p:cNvSpPr txBox="1">
            <a:spLocks/>
          </p:cNvSpPr>
          <p:nvPr/>
        </p:nvSpPr>
        <p:spPr>
          <a:xfrm>
            <a:off x="457200" y="1600200"/>
            <a:ext cx="7620000" cy="3816752"/>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marL="342900" lvl="0" indent="-342900">
              <a:spcAft>
                <a:spcPts val="600"/>
              </a:spcAft>
              <a:buFont typeface="Wingdings" charset="2"/>
              <a:buChar char="§"/>
            </a:pPr>
            <a:endParaRPr lang="en-US" dirty="0" smtClean="0"/>
          </a:p>
          <a:p>
            <a:pPr lvl="0" algn="r">
              <a:lnSpc>
                <a:spcPct val="120000"/>
              </a:lnSpc>
            </a:pPr>
            <a:endParaRPr lang="en-US" sz="1500" dirty="0" smtClean="0">
              <a:solidFill>
                <a:srgbClr val="000000"/>
              </a:solidFill>
            </a:endParaRPr>
          </a:p>
        </p:txBody>
      </p:sp>
    </p:spTree>
    <p:extLst>
      <p:ext uri="{BB962C8B-B14F-4D97-AF65-F5344CB8AC3E}">
        <p14:creationId xmlns:p14="http://schemas.microsoft.com/office/powerpoint/2010/main" xmlns="" val="4110033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457200" y="654702"/>
            <a:ext cx="7840476" cy="5748280"/>
          </a:xfrm>
          <a:prstGeom prst="rect">
            <a:avLst/>
          </a:prstGeom>
        </p:spPr>
        <p:txBody>
          <a:bodyPr vert="horz" lIns="91440" tIns="45720" rIns="91440" bIns="45720" rtlCol="0" anchor="t">
            <a:normAutofit lnSpcReduction="10000"/>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spcAft>
                <a:spcPts val="600"/>
              </a:spcAft>
            </a:pPr>
            <a:r>
              <a:rPr lang="en-US" sz="3200" b="1" dirty="0" smtClean="0">
                <a:solidFill>
                  <a:srgbClr val="183769"/>
                </a:solidFill>
              </a:rPr>
              <a:t>At the forefront of accredited </a:t>
            </a:r>
            <a:r>
              <a:rPr lang="en-US" sz="3200" b="1" dirty="0" err="1" smtClean="0">
                <a:solidFill>
                  <a:srgbClr val="183769"/>
                </a:solidFill>
              </a:rPr>
              <a:t>HE</a:t>
            </a:r>
            <a:r>
              <a:rPr lang="en-US" sz="3200" b="1" dirty="0" err="1" smtClean="0">
                <a:solidFill>
                  <a:srgbClr val="D65020"/>
                </a:solidFill>
              </a:rPr>
              <a:t>i</a:t>
            </a:r>
            <a:r>
              <a:rPr lang="en-US" sz="3200" b="1" dirty="0" err="1" smtClean="0">
                <a:solidFill>
                  <a:srgbClr val="183769"/>
                </a:solidFill>
              </a:rPr>
              <a:t>E</a:t>
            </a:r>
            <a:r>
              <a:rPr lang="en-US" sz="3200" b="1" dirty="0" smtClean="0">
                <a:solidFill>
                  <a:srgbClr val="2B2B5E"/>
                </a:solidFill>
              </a:rPr>
              <a:t>.</a:t>
            </a:r>
            <a:endParaRPr lang="en-US" sz="3200" dirty="0" smtClean="0"/>
          </a:p>
          <a:p>
            <a:pPr marL="342900" lvl="0" indent="-342900">
              <a:spcAft>
                <a:spcPts val="600"/>
              </a:spcAft>
              <a:buFont typeface="Wingdings" charset="2"/>
              <a:buChar char="§"/>
            </a:pPr>
            <a:r>
              <a:rPr lang="en-US" dirty="0" smtClean="0"/>
              <a:t>Jesuit Worldwide Learning: Higher Education at the Margins </a:t>
            </a:r>
            <a:r>
              <a:rPr lang="en-US" dirty="0"/>
              <a:t>– </a:t>
            </a:r>
            <a:r>
              <a:rPr lang="en-US" dirty="0" smtClean="0"/>
              <a:t>JWL:HEM –</a:t>
            </a:r>
            <a:r>
              <a:rPr lang="en-US" dirty="0"/>
              <a:t> </a:t>
            </a:r>
            <a:r>
              <a:rPr lang="en-US" dirty="0" smtClean="0"/>
              <a:t>is often the face-to-face education partner in multi-agency humanitarian efforts. </a:t>
            </a:r>
          </a:p>
          <a:p>
            <a:pPr marL="342900" lvl="0" indent="-342900">
              <a:spcAft>
                <a:spcPts val="600"/>
              </a:spcAft>
              <a:buFont typeface="Wingdings" charset="2"/>
              <a:buChar char="§"/>
            </a:pPr>
            <a:r>
              <a:rPr lang="en-US" dirty="0" smtClean="0"/>
              <a:t>Borderless Higher Education for Refugees (BHER) – partners with </a:t>
            </a:r>
          </a:p>
          <a:p>
            <a:pPr marL="800100" lvl="1" indent="-342900" algn="l">
              <a:spcAft>
                <a:spcPts val="600"/>
              </a:spcAft>
              <a:buFont typeface="Wingdings" charset="2"/>
              <a:buChar char="§"/>
            </a:pPr>
            <a:r>
              <a:rPr lang="en-US" dirty="0" smtClean="0"/>
              <a:t>Kenyatta University.</a:t>
            </a:r>
          </a:p>
          <a:p>
            <a:pPr marL="800100" lvl="1" indent="-342900" algn="l">
              <a:spcAft>
                <a:spcPts val="600"/>
              </a:spcAft>
              <a:buFont typeface="Wingdings" charset="2"/>
              <a:buChar char="§"/>
            </a:pPr>
            <a:r>
              <a:rPr lang="en-US" dirty="0" err="1" smtClean="0"/>
              <a:t>Moi</a:t>
            </a:r>
            <a:r>
              <a:rPr lang="en-US" dirty="0" smtClean="0"/>
              <a:t> University.</a:t>
            </a:r>
          </a:p>
          <a:p>
            <a:pPr marL="800100" lvl="1" indent="-342900" algn="l">
              <a:spcAft>
                <a:spcPts val="600"/>
              </a:spcAft>
              <a:buFont typeface="Wingdings" charset="2"/>
              <a:buChar char="§"/>
            </a:pPr>
            <a:r>
              <a:rPr lang="en-US" dirty="0" smtClean="0"/>
              <a:t>United Nations High Commission for Refugees (UNHCR) </a:t>
            </a:r>
            <a:r>
              <a:rPr lang="en-US" dirty="0"/>
              <a:t>– </a:t>
            </a:r>
            <a:r>
              <a:rPr lang="en-US" dirty="0" smtClean="0"/>
              <a:t>fosters </a:t>
            </a:r>
            <a:r>
              <a:rPr lang="en-US" dirty="0"/>
              <a:t>innovation </a:t>
            </a:r>
            <a:r>
              <a:rPr lang="en-US" dirty="0" smtClean="0"/>
              <a:t>in higher education.</a:t>
            </a:r>
          </a:p>
          <a:p>
            <a:pPr marL="800100" lvl="1" indent="-342900" algn="l">
              <a:spcAft>
                <a:spcPts val="600"/>
              </a:spcAft>
              <a:buFont typeface="Wingdings" charset="2"/>
              <a:buChar char="§"/>
            </a:pPr>
            <a:r>
              <a:rPr lang="en-US" dirty="0" smtClean="0"/>
              <a:t>University of British Columbia.</a:t>
            </a:r>
          </a:p>
          <a:p>
            <a:pPr marL="800100" lvl="1" indent="-342900" algn="l">
              <a:spcAft>
                <a:spcPts val="600"/>
              </a:spcAft>
              <a:buFont typeface="Wingdings" charset="2"/>
              <a:buChar char="§"/>
            </a:pPr>
            <a:r>
              <a:rPr lang="en-US" dirty="0" err="1" smtClean="0"/>
              <a:t>Windle</a:t>
            </a:r>
            <a:r>
              <a:rPr lang="en-US" dirty="0" smtClean="0"/>
              <a:t> Trust Kenya.</a:t>
            </a:r>
          </a:p>
          <a:p>
            <a:pPr marL="800100" lvl="1" indent="-342900" algn="l">
              <a:spcAft>
                <a:spcPts val="600"/>
              </a:spcAft>
              <a:buFont typeface="Wingdings" charset="2"/>
              <a:buChar char="§"/>
            </a:pPr>
            <a:r>
              <a:rPr lang="en-US" dirty="0" smtClean="0"/>
              <a:t>York University – Centre for Refugee Studies </a:t>
            </a:r>
            <a:r>
              <a:rPr lang="en-US" dirty="0"/>
              <a:t>– </a:t>
            </a:r>
            <a:r>
              <a:rPr lang="en-US" dirty="0" smtClean="0"/>
              <a:t>provides a Certificate in Educational Studies program to students in Canada and </a:t>
            </a:r>
            <a:r>
              <a:rPr lang="en-US" dirty="0" err="1" smtClean="0"/>
              <a:t>Dadaab</a:t>
            </a:r>
            <a:r>
              <a:rPr lang="en-US" dirty="0" smtClean="0"/>
              <a:t> </a:t>
            </a:r>
            <a:r>
              <a:rPr lang="en-US" dirty="0"/>
              <a:t>Refuge Camp in </a:t>
            </a:r>
            <a:r>
              <a:rPr lang="en-US" dirty="0" smtClean="0"/>
              <a:t>Kenya.</a:t>
            </a:r>
          </a:p>
          <a:p>
            <a:pPr marL="342900" lvl="0" indent="-342900">
              <a:spcAft>
                <a:spcPts val="600"/>
              </a:spcAft>
              <a:buFont typeface="Wingdings" charset="2"/>
              <a:buChar char="§"/>
            </a:pPr>
            <a:r>
              <a:rPr lang="en-US" dirty="0" err="1" smtClean="0"/>
              <a:t>InZone</a:t>
            </a:r>
            <a:r>
              <a:rPr lang="en-US" dirty="0" smtClean="0"/>
              <a:t>– training language translators in fragile contexts.</a:t>
            </a:r>
          </a:p>
          <a:p>
            <a:pPr marL="342900" lvl="0" indent="-342900">
              <a:spcAft>
                <a:spcPts val="600"/>
              </a:spcAft>
              <a:buFont typeface="Wingdings" charset="2"/>
              <a:buChar char="§"/>
            </a:pPr>
            <a:endParaRPr lang="en-US" dirty="0" smtClean="0"/>
          </a:p>
          <a:p>
            <a:pPr lvl="0" algn="r">
              <a:lnSpc>
                <a:spcPct val="120000"/>
              </a:lnSpc>
            </a:pPr>
            <a:endParaRPr lang="en-US" sz="1500" dirty="0" smtClean="0">
              <a:solidFill>
                <a:srgbClr val="000000"/>
              </a:solidFill>
            </a:endParaRPr>
          </a:p>
        </p:txBody>
      </p:sp>
    </p:spTree>
    <p:extLst>
      <p:ext uri="{BB962C8B-B14F-4D97-AF65-F5344CB8AC3E}">
        <p14:creationId xmlns:p14="http://schemas.microsoft.com/office/powerpoint/2010/main" xmlns="" val="14075397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147080"/>
            <a:ext cx="7974854"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US" dirty="0" err="1">
                <a:latin typeface="Seravek Medium"/>
                <a:cs typeface="Seravek Medium"/>
              </a:rPr>
              <a:t>HE</a:t>
            </a:r>
            <a:r>
              <a:rPr lang="en-US" dirty="0" err="1">
                <a:solidFill>
                  <a:srgbClr val="E46C0A"/>
                </a:solidFill>
                <a:latin typeface="Seravek Medium"/>
                <a:cs typeface="Seravek Medium"/>
              </a:rPr>
              <a:t>i</a:t>
            </a:r>
            <a:r>
              <a:rPr lang="en-US" dirty="0" err="1">
                <a:latin typeface="Seravek Medium"/>
                <a:cs typeface="Seravek Medium"/>
              </a:rPr>
              <a:t>E</a:t>
            </a:r>
            <a:r>
              <a:rPr lang="en-US" dirty="0" smtClean="0">
                <a:latin typeface="Seravek Medium"/>
                <a:cs typeface="Seravek Medium"/>
              </a:rPr>
              <a:t> </a:t>
            </a:r>
            <a:r>
              <a:rPr lang="en-US" sz="2800" dirty="0" smtClean="0">
                <a:solidFill>
                  <a:srgbClr val="E0662A"/>
                </a:solidFill>
                <a:latin typeface="Seravek Medium"/>
                <a:cs typeface="Seravek Medium"/>
              </a:rPr>
              <a:t>hope</a:t>
            </a:r>
            <a:endParaRPr lang="en-US" sz="2800" dirty="0">
              <a:latin typeface="Seravek Medium"/>
              <a:cs typeface="Seravek Medium"/>
            </a:endParaRPr>
          </a:p>
        </p:txBody>
      </p:sp>
      <p:sp>
        <p:nvSpPr>
          <p:cNvPr id="5" name="Content Placeholder 2"/>
          <p:cNvSpPr txBox="1">
            <a:spLocks/>
          </p:cNvSpPr>
          <p:nvPr/>
        </p:nvSpPr>
        <p:spPr>
          <a:xfrm>
            <a:off x="457200" y="1600200"/>
            <a:ext cx="7620000" cy="3816752"/>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marL="342900" lvl="0" indent="-342900">
              <a:spcAft>
                <a:spcPts val="600"/>
              </a:spcAft>
              <a:buFont typeface="Wingdings" charset="2"/>
              <a:buChar char="§"/>
            </a:pPr>
            <a:endParaRPr lang="en-US" dirty="0" smtClean="0"/>
          </a:p>
          <a:p>
            <a:pPr lvl="0" algn="r">
              <a:lnSpc>
                <a:spcPct val="120000"/>
              </a:lnSpc>
            </a:pPr>
            <a:endParaRPr lang="en-US" sz="1500" dirty="0" smtClean="0">
              <a:solidFill>
                <a:srgbClr val="000000"/>
              </a:solidFill>
            </a:endParaRPr>
          </a:p>
        </p:txBody>
      </p:sp>
    </p:spTree>
    <p:extLst>
      <p:ext uri="{BB962C8B-B14F-4D97-AF65-F5344CB8AC3E}">
        <p14:creationId xmlns:p14="http://schemas.microsoft.com/office/powerpoint/2010/main" xmlns="" val="4110033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1F497D"/>
                </a:solidFill>
                <a:latin typeface="Seravek Medium"/>
                <a:cs typeface="Seravek Medium"/>
              </a:rPr>
              <a:t>Hope</a:t>
            </a:r>
            <a:endParaRPr lang="en-US" b="1" dirty="0">
              <a:solidFill>
                <a:srgbClr val="1F497D"/>
              </a:solidFill>
            </a:endParaRPr>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2400" dirty="0" smtClean="0"/>
              <a:t>When I first started researching in this area there was an estimated </a:t>
            </a:r>
            <a:r>
              <a:rPr lang="en-US" sz="2400" dirty="0" smtClean="0">
                <a:solidFill>
                  <a:srgbClr val="660066"/>
                </a:solidFill>
              </a:rPr>
              <a:t>49 million </a:t>
            </a:r>
            <a:r>
              <a:rPr lang="en-US" sz="2400" dirty="0" smtClean="0"/>
              <a:t>persons</a:t>
            </a:r>
            <a:r>
              <a:rPr lang="en-US" sz="2400" dirty="0" smtClean="0">
                <a:solidFill>
                  <a:schemeClr val="accent6">
                    <a:lumMod val="75000"/>
                  </a:schemeClr>
                </a:solidFill>
              </a:rPr>
              <a:t> </a:t>
            </a:r>
            <a:r>
              <a:rPr lang="en-US" sz="2400" dirty="0" smtClean="0"/>
              <a:t>forcibly displaced around the world.  Now it is </a:t>
            </a:r>
            <a:r>
              <a:rPr lang="en-US" sz="2400" dirty="0" smtClean="0">
                <a:solidFill>
                  <a:schemeClr val="accent6">
                    <a:lumMod val="75000"/>
                  </a:schemeClr>
                </a:solidFill>
              </a:rPr>
              <a:t>65.3 million</a:t>
            </a:r>
            <a:r>
              <a:rPr lang="en-US" sz="2400" dirty="0" smtClean="0"/>
              <a:t>.</a:t>
            </a:r>
          </a:p>
          <a:p>
            <a:pPr marL="0" indent="0">
              <a:buNone/>
            </a:pPr>
            <a:endParaRPr lang="en-US" sz="2400" dirty="0" smtClean="0"/>
          </a:p>
          <a:p>
            <a:pPr marL="0" indent="0">
              <a:buNone/>
            </a:pPr>
            <a:r>
              <a:rPr lang="en-US" sz="2400" i="1" dirty="0" smtClean="0"/>
              <a:t>My hope lays in the scalability of locally created and contextualized open and distance learning.</a:t>
            </a:r>
            <a:endParaRPr lang="en-US" sz="2400" i="1" dirty="0"/>
          </a:p>
        </p:txBody>
      </p:sp>
      <p:grpSp>
        <p:nvGrpSpPr>
          <p:cNvPr id="4" name="Group 3"/>
          <p:cNvGrpSpPr/>
          <p:nvPr/>
        </p:nvGrpSpPr>
        <p:grpSpPr>
          <a:xfrm>
            <a:off x="2059753" y="1384979"/>
            <a:ext cx="5025972" cy="1779967"/>
            <a:chOff x="1972734" y="162236"/>
            <a:chExt cx="4284078" cy="1361764"/>
          </a:xfrm>
        </p:grpSpPr>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bwMode="auto">
            <a:xfrm rot="5400000" flipH="1" flipV="1">
              <a:off x="4449891" y="-282921"/>
              <a:ext cx="1361764" cy="2252078"/>
            </a:xfrm>
            <a:prstGeom prst="rect">
              <a:avLst/>
            </a:prstGeom>
            <a:noFill/>
            <a:ln>
              <a:noFill/>
            </a:ln>
            <a:scene3d>
              <a:camera prst="orthographicFront">
                <a:rot lat="0" lon="0" rev="21540000"/>
              </a:camera>
              <a:lightRig rig="threePt" dir="t"/>
            </a:scene3d>
          </p:spPr>
        </p:pic>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bwMode="auto">
            <a:xfrm rot="5230606" flipH="1">
              <a:off x="2307852" y="-172882"/>
              <a:ext cx="1361764" cy="2032000"/>
            </a:xfrm>
            <a:prstGeom prst="rect">
              <a:avLst/>
            </a:prstGeom>
            <a:noFill/>
            <a:ln>
              <a:noFill/>
            </a:ln>
            <a:scene3d>
              <a:camera prst="orthographicFront">
                <a:rot lat="0" lon="0" rev="21540000"/>
              </a:camera>
              <a:lightRig rig="threePt" dir="t"/>
            </a:scene3d>
          </p:spPr>
        </p:pic>
      </p:grpSp>
      <p:sp>
        <p:nvSpPr>
          <p:cNvPr id="8" name="Rectangle 7"/>
          <p:cNvSpPr/>
          <p:nvPr/>
        </p:nvSpPr>
        <p:spPr>
          <a:xfrm rot="826717">
            <a:off x="3170385" y="1977529"/>
            <a:ext cx="3891510" cy="646331"/>
          </a:xfrm>
          <a:prstGeom prst="rect">
            <a:avLst/>
          </a:prstGeom>
          <a:noFill/>
        </p:spPr>
        <p:txBody>
          <a:bodyPr wrap="none" lIns="91440" tIns="45720" rIns="91440" bIns="45720">
            <a:spAutoFit/>
          </a:bodyPr>
          <a:lstStyle/>
          <a:p>
            <a:pPr algn="ctr"/>
            <a:r>
              <a:rPr lang="en-US" sz="3600" b="1" dirty="0" smtClean="0">
                <a:ln w="12700" cmpd="sng">
                  <a:solidFill>
                    <a:srgbClr val="660066"/>
                  </a:solidFill>
                  <a:prstDash val="solid"/>
                </a:ln>
                <a:solidFill>
                  <a:schemeClr val="accent6">
                    <a:lumMod val="75000"/>
                  </a:schemeClr>
                </a:solidFill>
                <a:effectLst>
                  <a:outerShdw blurRad="41275" dist="20320" dir="1800000" algn="tl" rotWithShape="0">
                    <a:srgbClr val="000000">
                      <a:alpha val="40000"/>
                    </a:srgbClr>
                  </a:outerShdw>
                </a:effectLst>
              </a:rPr>
              <a:t>65.3</a:t>
            </a:r>
            <a:r>
              <a:rPr lang="en-US" sz="3600" b="1" cap="none" spc="0" dirty="0" smtClean="0">
                <a:ln w="12700" cmpd="sng">
                  <a:solidFill>
                    <a:srgbClr val="660066"/>
                  </a:solidFill>
                  <a:prstDash val="solid"/>
                </a:ln>
                <a:solidFill>
                  <a:schemeClr val="accent6">
                    <a:lumMod val="75000"/>
                  </a:schemeClr>
                </a:solidFill>
                <a:effectLst>
                  <a:outerShdw blurRad="41275" dist="20320" dir="1800000" algn="tl" rotWithShape="0">
                    <a:srgbClr val="000000">
                      <a:alpha val="40000"/>
                    </a:srgbClr>
                  </a:outerShdw>
                </a:effectLst>
              </a:rPr>
              <a:t> Million People</a:t>
            </a:r>
            <a:endParaRPr lang="en-US" sz="3600" b="1" cap="none" spc="0" dirty="0">
              <a:ln w="12700" cmpd="sng">
                <a:solidFill>
                  <a:srgbClr val="660066"/>
                </a:solidFill>
                <a:prstDash val="solid"/>
              </a:ln>
              <a:solidFill>
                <a:schemeClr val="accent6">
                  <a:lumMod val="75000"/>
                </a:schemeClr>
              </a:solidFill>
              <a:effectLst>
                <a:outerShdw blurRad="41275" dist="20320" dir="1800000" algn="tl" rotWithShape="0">
                  <a:srgbClr val="000000">
                    <a:alpha val="40000"/>
                  </a:srgbClr>
                </a:outerShdw>
              </a:effectLst>
            </a:endParaRPr>
          </a:p>
        </p:txBody>
      </p:sp>
      <p:grpSp>
        <p:nvGrpSpPr>
          <p:cNvPr id="11" name="Group 10"/>
          <p:cNvGrpSpPr/>
          <p:nvPr/>
        </p:nvGrpSpPr>
        <p:grpSpPr>
          <a:xfrm>
            <a:off x="2142592" y="2473182"/>
            <a:ext cx="2984047" cy="461665"/>
            <a:chOff x="1223225" y="1982341"/>
            <a:chExt cx="2984047" cy="461665"/>
          </a:xfrm>
        </p:grpSpPr>
        <p:sp>
          <p:nvSpPr>
            <p:cNvPr id="7" name="Rectangle 6"/>
            <p:cNvSpPr/>
            <p:nvPr/>
          </p:nvSpPr>
          <p:spPr>
            <a:xfrm>
              <a:off x="1562905" y="1982341"/>
              <a:ext cx="2417699" cy="461665"/>
            </a:xfrm>
            <a:prstGeom prst="rect">
              <a:avLst/>
            </a:prstGeom>
            <a:noFill/>
          </p:spPr>
          <p:txBody>
            <a:bodyPr wrap="none" lIns="91440" tIns="45720" rIns="91440" bIns="45720">
              <a:spAutoFit/>
            </a:bodyPr>
            <a:lstStyle/>
            <a:p>
              <a:pPr algn="ctr"/>
              <a:r>
                <a:rPr lang="en-US" sz="2400" b="1" dirty="0" smtClean="0">
                  <a:ln w="12700" cmpd="sng">
                    <a:solidFill>
                      <a:schemeClr val="accent5"/>
                    </a:solidFill>
                    <a:prstDash val="solid"/>
                  </a:ln>
                  <a:solidFill>
                    <a:srgbClr val="660066"/>
                  </a:solidFill>
                  <a:effectLst>
                    <a:outerShdw blurRad="41275" dist="20320" dir="1800000" algn="tl" rotWithShape="0">
                      <a:srgbClr val="000000">
                        <a:alpha val="40000"/>
                      </a:srgbClr>
                    </a:outerShdw>
                  </a:effectLst>
                </a:rPr>
                <a:t>49</a:t>
              </a:r>
              <a:r>
                <a:rPr lang="en-US" sz="2400" b="1" cap="none" spc="0" dirty="0" smtClean="0">
                  <a:ln w="12700" cmpd="sng">
                    <a:solidFill>
                      <a:schemeClr val="accent5"/>
                    </a:solidFill>
                    <a:prstDash val="solid"/>
                  </a:ln>
                  <a:solidFill>
                    <a:srgbClr val="660066"/>
                  </a:solidFill>
                  <a:effectLst>
                    <a:outerShdw blurRad="41275" dist="20320" dir="1800000" algn="tl" rotWithShape="0">
                      <a:srgbClr val="000000">
                        <a:alpha val="40000"/>
                      </a:srgbClr>
                    </a:outerShdw>
                  </a:effectLst>
                </a:rPr>
                <a:t> Million People</a:t>
              </a:r>
              <a:endParaRPr lang="en-US" sz="2400" b="1" cap="none" spc="0" dirty="0">
                <a:ln w="12700" cmpd="sng">
                  <a:solidFill>
                    <a:schemeClr val="accent5"/>
                  </a:solidFill>
                  <a:prstDash val="solid"/>
                </a:ln>
                <a:solidFill>
                  <a:srgbClr val="660066"/>
                </a:solidFill>
                <a:effectLst>
                  <a:outerShdw blurRad="41275" dist="20320" dir="1800000" algn="tl" rotWithShape="0">
                    <a:srgbClr val="000000">
                      <a:alpha val="40000"/>
                    </a:srgbClr>
                  </a:outerShdw>
                </a:effectLst>
              </a:endParaRPr>
            </a:p>
          </p:txBody>
        </p:sp>
        <p:cxnSp>
          <p:nvCxnSpPr>
            <p:cNvPr id="10" name="Straight Connector 9"/>
            <p:cNvCxnSpPr/>
            <p:nvPr/>
          </p:nvCxnSpPr>
          <p:spPr>
            <a:xfrm>
              <a:off x="1223225" y="2220426"/>
              <a:ext cx="2984047" cy="54537"/>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xmlns="" val="12042939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8"/>
            <a:ext cx="762000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US" dirty="0" err="1" smtClean="0">
                <a:latin typeface="Seravek Medium"/>
                <a:cs typeface="Seravek Medium"/>
              </a:rPr>
              <a:t>HE</a:t>
            </a:r>
            <a:r>
              <a:rPr lang="en-US" dirty="0" err="1" smtClean="0">
                <a:solidFill>
                  <a:srgbClr val="E0662A"/>
                </a:solidFill>
                <a:latin typeface="Seravek Medium"/>
                <a:cs typeface="Seravek Medium"/>
              </a:rPr>
              <a:t>i</a:t>
            </a:r>
            <a:r>
              <a:rPr lang="en-US" dirty="0" err="1" smtClean="0">
                <a:latin typeface="Seravek Medium"/>
                <a:cs typeface="Seravek Medium"/>
              </a:rPr>
              <a:t>E</a:t>
            </a:r>
            <a:r>
              <a:rPr lang="en-US" dirty="0" smtClean="0">
                <a:latin typeface="Seravek Medium"/>
                <a:cs typeface="Seravek Medium"/>
              </a:rPr>
              <a:t> </a:t>
            </a:r>
            <a:r>
              <a:rPr lang="en-US" sz="2800" dirty="0" smtClean="0">
                <a:solidFill>
                  <a:srgbClr val="E0662A"/>
                </a:solidFill>
                <a:latin typeface="Seravek Medium"/>
                <a:cs typeface="Seravek Medium"/>
              </a:rPr>
              <a:t>ways to contribute</a:t>
            </a:r>
            <a:endParaRPr lang="en-US" sz="2800" dirty="0">
              <a:latin typeface="Seravek Medium"/>
              <a:cs typeface="Seravek Medium"/>
            </a:endParaRPr>
          </a:p>
        </p:txBody>
      </p:sp>
      <p:sp>
        <p:nvSpPr>
          <p:cNvPr id="5" name="Content Placeholder 2"/>
          <p:cNvSpPr txBox="1">
            <a:spLocks/>
          </p:cNvSpPr>
          <p:nvPr/>
        </p:nvSpPr>
        <p:spPr>
          <a:xfrm>
            <a:off x="457200" y="1600199"/>
            <a:ext cx="7620000" cy="5037705"/>
          </a:xfrm>
          <a:prstGeom prst="rect">
            <a:avLst/>
          </a:prstGeom>
        </p:spPr>
        <p:txBody>
          <a:bodyPr vert="horz" lIns="91440" tIns="45720" rIns="91440" bIns="45720" rtlCol="0" anchor="t">
            <a:normAutofit fontScale="70000" lnSpcReduction="20000"/>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marL="342900" lvl="0" indent="-342900">
              <a:spcAft>
                <a:spcPts val="600"/>
              </a:spcAft>
              <a:buFont typeface="Wingdings" charset="2"/>
              <a:buChar char="§"/>
            </a:pPr>
            <a:r>
              <a:rPr lang="en-US" dirty="0" smtClean="0"/>
              <a:t>Fragile contexts:</a:t>
            </a:r>
          </a:p>
          <a:p>
            <a:pPr marL="800100" lvl="1" indent="-342900" algn="l">
              <a:spcAft>
                <a:spcPts val="600"/>
              </a:spcAft>
              <a:buFont typeface="Wingdings" charset="2"/>
              <a:buChar char="§"/>
            </a:pPr>
            <a:r>
              <a:rPr lang="en-US" dirty="0" smtClean="0"/>
              <a:t>Hold multiple challenges, such as the availability of time, mobility, </a:t>
            </a:r>
            <a:r>
              <a:rPr lang="en-US" dirty="0" err="1" smtClean="0"/>
              <a:t>infrastucture</a:t>
            </a:r>
            <a:r>
              <a:rPr lang="en-US" dirty="0" smtClean="0"/>
              <a:t>, prior learning, social support, and academic mentorship, for learners who don’t know how long they’ll be there.</a:t>
            </a:r>
            <a:endParaRPr lang="en-US" dirty="0"/>
          </a:p>
          <a:p>
            <a:pPr marL="800100" lvl="1" indent="-342900" algn="l">
              <a:spcAft>
                <a:spcPts val="600"/>
              </a:spcAft>
              <a:buFont typeface="Wingdings" charset="2"/>
              <a:buChar char="§"/>
            </a:pPr>
            <a:r>
              <a:rPr lang="en-US" dirty="0" smtClean="0"/>
              <a:t>Do not prioritize education beyond elementary level.</a:t>
            </a:r>
          </a:p>
          <a:p>
            <a:pPr marL="800100" lvl="1" indent="-342900" algn="l">
              <a:spcAft>
                <a:spcPts val="600"/>
              </a:spcAft>
              <a:buFont typeface="Wingdings" charset="2"/>
              <a:buChar char="§"/>
            </a:pPr>
            <a:r>
              <a:rPr lang="en-US" dirty="0" smtClean="0"/>
              <a:t>Do not have the opportunity to build brick and mortar post-secondary institutions.  Even if they did the demand for colleges and universities far exceeds the human capacity to build and staff them.</a:t>
            </a:r>
          </a:p>
          <a:p>
            <a:pPr marL="800100" lvl="1" indent="-342900" algn="l">
              <a:spcAft>
                <a:spcPts val="600"/>
              </a:spcAft>
              <a:buFont typeface="Wingdings" charset="2"/>
              <a:buChar char="§"/>
            </a:pPr>
            <a:r>
              <a:rPr lang="en-US" dirty="0" smtClean="0"/>
              <a:t>Have a brain drain as individuals are relocated once they achieve academic success.  There is a constant need to train teachers to work at the primary and elementary levels.</a:t>
            </a:r>
          </a:p>
          <a:p>
            <a:pPr marL="800100" lvl="1" indent="-342900" algn="l">
              <a:spcAft>
                <a:spcPts val="600"/>
              </a:spcAft>
              <a:buFont typeface="Wingdings" charset="2"/>
              <a:buChar char="§"/>
            </a:pPr>
            <a:r>
              <a:rPr lang="en-US" dirty="0" smtClean="0"/>
              <a:t>Have many researchers around the world wishing to “study” those living there.</a:t>
            </a:r>
          </a:p>
          <a:p>
            <a:pPr marL="342900" lvl="0" indent="-342900">
              <a:spcAft>
                <a:spcPts val="600"/>
              </a:spcAft>
              <a:buFont typeface="Wingdings" charset="2"/>
              <a:buChar char="§"/>
            </a:pPr>
            <a:r>
              <a:rPr lang="en-US" dirty="0"/>
              <a:t>Partnership between organizations streamlines some of the logistical challenges of providing higher education in fragile contexts</a:t>
            </a:r>
            <a:r>
              <a:rPr lang="en-US" dirty="0" smtClean="0"/>
              <a:t>.</a:t>
            </a:r>
          </a:p>
          <a:p>
            <a:pPr marL="342900" lvl="0" indent="-342900">
              <a:spcAft>
                <a:spcPts val="600"/>
              </a:spcAft>
              <a:buFont typeface="Wingdings" charset="2"/>
              <a:buChar char="§"/>
            </a:pPr>
            <a:r>
              <a:rPr lang="en-US" dirty="0" smtClean="0"/>
              <a:t>International agreements on transferability of credited coursework opens the opportunities for these learners.</a:t>
            </a:r>
            <a:endParaRPr lang="en-US" dirty="0"/>
          </a:p>
          <a:p>
            <a:pPr marL="342900" lvl="0" indent="-342900">
              <a:spcAft>
                <a:spcPts val="600"/>
              </a:spcAft>
              <a:buFont typeface="Wingdings" charset="2"/>
              <a:buChar char="§"/>
            </a:pPr>
            <a:r>
              <a:rPr lang="en-US" dirty="0" smtClean="0"/>
              <a:t>Locally contextualized open </a:t>
            </a:r>
            <a:r>
              <a:rPr lang="en-US" dirty="0"/>
              <a:t>educational resources (OER) </a:t>
            </a:r>
            <a:r>
              <a:rPr lang="en-US" dirty="0" smtClean="0"/>
              <a:t>can strengthen learning </a:t>
            </a:r>
            <a:r>
              <a:rPr lang="en-US" dirty="0"/>
              <a:t>opportunities as </a:t>
            </a:r>
            <a:r>
              <a:rPr lang="en-US" dirty="0" smtClean="0"/>
              <a:t>they build </a:t>
            </a:r>
            <a:r>
              <a:rPr lang="en-US" dirty="0"/>
              <a:t>upon the intrinsic indigenous knowledge, </a:t>
            </a:r>
            <a:r>
              <a:rPr lang="en-US" dirty="0" smtClean="0"/>
              <a:t>respect </a:t>
            </a:r>
            <a:r>
              <a:rPr lang="en-US" dirty="0"/>
              <a:t>the knowledge and </a:t>
            </a:r>
            <a:r>
              <a:rPr lang="en-US" dirty="0" smtClean="0"/>
              <a:t>assets the learner brings to the educational experience, </a:t>
            </a:r>
            <a:r>
              <a:rPr lang="en-US" dirty="0"/>
              <a:t>and </a:t>
            </a:r>
            <a:r>
              <a:rPr lang="en-US" dirty="0" smtClean="0"/>
              <a:t>contribute </a:t>
            </a:r>
            <a:r>
              <a:rPr lang="en-US" dirty="0"/>
              <a:t>to the world knowledge in the field of education</a:t>
            </a:r>
            <a:r>
              <a:rPr lang="en-US" dirty="0" smtClean="0"/>
              <a:t>. </a:t>
            </a:r>
          </a:p>
          <a:p>
            <a:pPr marL="342900" lvl="0" indent="-342900">
              <a:spcAft>
                <a:spcPts val="600"/>
              </a:spcAft>
              <a:buFont typeface="Wingdings" charset="2"/>
              <a:buChar char="§"/>
            </a:pPr>
            <a:r>
              <a:rPr lang="en-US" dirty="0" smtClean="0"/>
              <a:t>Inspired creative disruptive innovation holds the hope for meeting the needs of potential adult learners in fragile contexts, who through distance education could start their learning in one location and finish it in another.</a:t>
            </a:r>
          </a:p>
          <a:p>
            <a:pPr lvl="0" algn="r">
              <a:lnSpc>
                <a:spcPct val="120000"/>
              </a:lnSpc>
            </a:pPr>
            <a:endParaRPr lang="en-US" sz="1500" dirty="0" smtClean="0">
              <a:solidFill>
                <a:srgbClr val="000000"/>
              </a:solidFill>
            </a:endParaRPr>
          </a:p>
          <a:p>
            <a:pPr lvl="0" algn="r">
              <a:lnSpc>
                <a:spcPct val="120000"/>
              </a:lnSpc>
            </a:pPr>
            <a:endParaRPr lang="en-US" sz="1500" dirty="0" smtClean="0">
              <a:solidFill>
                <a:srgbClr val="000000"/>
              </a:solidFill>
            </a:endParaRPr>
          </a:p>
        </p:txBody>
      </p:sp>
    </p:spTree>
    <p:extLst>
      <p:ext uri="{BB962C8B-B14F-4D97-AF65-F5344CB8AC3E}">
        <p14:creationId xmlns:p14="http://schemas.microsoft.com/office/powerpoint/2010/main" xmlns="" val="3061256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147080"/>
            <a:ext cx="7974854"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US" dirty="0" err="1">
                <a:latin typeface="Seravek Medium"/>
                <a:cs typeface="Seravek Medium"/>
              </a:rPr>
              <a:t>HE</a:t>
            </a:r>
            <a:r>
              <a:rPr lang="en-US" dirty="0" err="1">
                <a:solidFill>
                  <a:srgbClr val="E46C0A"/>
                </a:solidFill>
                <a:latin typeface="Seravek Medium"/>
                <a:cs typeface="Seravek Medium"/>
              </a:rPr>
              <a:t>i</a:t>
            </a:r>
            <a:r>
              <a:rPr lang="en-US" dirty="0" err="1">
                <a:latin typeface="Seravek Medium"/>
                <a:cs typeface="Seravek Medium"/>
              </a:rPr>
              <a:t>E</a:t>
            </a:r>
            <a:r>
              <a:rPr lang="en-US" dirty="0" smtClean="0">
                <a:latin typeface="Seravek Medium"/>
                <a:cs typeface="Seravek Medium"/>
              </a:rPr>
              <a:t> </a:t>
            </a:r>
            <a:r>
              <a:rPr lang="en-US" sz="2800" dirty="0" smtClean="0">
                <a:solidFill>
                  <a:srgbClr val="E0662A"/>
                </a:solidFill>
                <a:latin typeface="Seravek Medium"/>
                <a:cs typeface="Seravek Medium"/>
              </a:rPr>
              <a:t>references</a:t>
            </a:r>
            <a:endParaRPr lang="en-US" sz="2800" dirty="0">
              <a:latin typeface="Seravek Medium"/>
              <a:cs typeface="Seravek Medium"/>
            </a:endParaRPr>
          </a:p>
        </p:txBody>
      </p:sp>
      <p:sp>
        <p:nvSpPr>
          <p:cNvPr id="5" name="Content Placeholder 2"/>
          <p:cNvSpPr txBox="1">
            <a:spLocks/>
          </p:cNvSpPr>
          <p:nvPr/>
        </p:nvSpPr>
        <p:spPr>
          <a:xfrm>
            <a:off x="457200" y="1600200"/>
            <a:ext cx="7620000" cy="3816752"/>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marL="342900" lvl="0" indent="-342900">
              <a:spcAft>
                <a:spcPts val="600"/>
              </a:spcAft>
              <a:buFont typeface="Wingdings" charset="2"/>
              <a:buChar char="§"/>
            </a:pPr>
            <a:endParaRPr lang="en-US" dirty="0" smtClean="0"/>
          </a:p>
          <a:p>
            <a:pPr lvl="0" algn="r">
              <a:lnSpc>
                <a:spcPct val="120000"/>
              </a:lnSpc>
            </a:pPr>
            <a:endParaRPr lang="en-US" sz="1500" dirty="0" smtClean="0">
              <a:solidFill>
                <a:srgbClr val="000000"/>
              </a:solidFill>
            </a:endParaRPr>
          </a:p>
        </p:txBody>
      </p:sp>
    </p:spTree>
    <p:extLst>
      <p:ext uri="{BB962C8B-B14F-4D97-AF65-F5344CB8AC3E}">
        <p14:creationId xmlns:p14="http://schemas.microsoft.com/office/powerpoint/2010/main" xmlns="" val="5498695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413889" y="198331"/>
            <a:ext cx="4284078" cy="1361764"/>
            <a:chOff x="1972734" y="162236"/>
            <a:chExt cx="4284078" cy="1361764"/>
          </a:xfrm>
        </p:grpSpPr>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bwMode="auto">
            <a:xfrm rot="5400000" flipH="1" flipV="1">
              <a:off x="4449891" y="-282921"/>
              <a:ext cx="1361764" cy="2252078"/>
            </a:xfrm>
            <a:prstGeom prst="rect">
              <a:avLst/>
            </a:prstGeom>
            <a:noFill/>
            <a:ln>
              <a:noFill/>
            </a:ln>
            <a:scene3d>
              <a:camera prst="orthographicFront">
                <a:rot lat="0" lon="0" rev="21540000"/>
              </a:camera>
              <a:lightRig rig="threePt" dir="t"/>
            </a:scene3d>
          </p:spPr>
        </p:pic>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bwMode="auto">
            <a:xfrm rot="5230606" flipH="1">
              <a:off x="2307852" y="-172882"/>
              <a:ext cx="1361764" cy="2032000"/>
            </a:xfrm>
            <a:prstGeom prst="rect">
              <a:avLst/>
            </a:prstGeom>
            <a:noFill/>
            <a:ln>
              <a:noFill/>
            </a:ln>
            <a:scene3d>
              <a:camera prst="orthographicFront">
                <a:rot lat="0" lon="0" rev="21540000"/>
              </a:camera>
              <a:lightRig rig="threePt" dir="t"/>
            </a:scene3d>
          </p:spPr>
        </p:pic>
      </p:grpSp>
      <p:sp>
        <p:nvSpPr>
          <p:cNvPr id="2" name="Title 1"/>
          <p:cNvSpPr>
            <a:spLocks noGrp="1"/>
          </p:cNvSpPr>
          <p:nvPr>
            <p:ph type="title"/>
          </p:nvPr>
        </p:nvSpPr>
        <p:spPr/>
        <p:txBody>
          <a:bodyPr>
            <a:normAutofit/>
          </a:bodyPr>
          <a:lstStyle/>
          <a:p>
            <a:r>
              <a:rPr lang="en-US" dirty="0" smtClean="0">
                <a:solidFill>
                  <a:srgbClr val="E0662A"/>
                </a:solidFill>
                <a:latin typeface="Seravek Medium"/>
                <a:cs typeface="Seravek Medium"/>
              </a:rPr>
              <a:t>References</a:t>
            </a:r>
            <a:endParaRPr lang="en-US" dirty="0">
              <a:solidFill>
                <a:srgbClr val="E0662A"/>
              </a:solidFill>
              <a:latin typeface="Seravek Medium"/>
              <a:cs typeface="Seravek Medium"/>
            </a:endParaRPr>
          </a:p>
        </p:txBody>
      </p:sp>
      <p:sp>
        <p:nvSpPr>
          <p:cNvPr id="3" name="Content Placeholder 2"/>
          <p:cNvSpPr>
            <a:spLocks noGrp="1"/>
          </p:cNvSpPr>
          <p:nvPr>
            <p:ph idx="1"/>
          </p:nvPr>
        </p:nvSpPr>
        <p:spPr>
          <a:noFill/>
        </p:spPr>
        <p:txBody>
          <a:bodyPr>
            <a:normAutofit/>
          </a:bodyPr>
          <a:lstStyle/>
          <a:p>
            <a:pPr marL="114300" indent="-457200">
              <a:spcAft>
                <a:spcPts val="400"/>
              </a:spcAft>
              <a:buNone/>
            </a:pPr>
            <a:r>
              <a:rPr lang="en-CA" sz="1800" dirty="0" smtClean="0"/>
              <a:t>International Network for Education in Emergencies. (2010). </a:t>
            </a:r>
            <a:r>
              <a:rPr lang="en-CA" sz="1800" i="1" dirty="0" smtClean="0"/>
              <a:t>INEE minimum standards </a:t>
            </a:r>
            <a:r>
              <a:rPr lang="en-CA" sz="1800" i="1" dirty="0"/>
              <a:t>h</a:t>
            </a:r>
            <a:r>
              <a:rPr lang="en-CA" sz="1800" i="1" dirty="0" smtClean="0"/>
              <a:t>andbook: Preparedness, response, recovery. </a:t>
            </a:r>
            <a:r>
              <a:rPr lang="en-CA" sz="1800" dirty="0" err="1" smtClean="0"/>
              <a:t>Retreived</a:t>
            </a:r>
            <a:r>
              <a:rPr lang="en-CA" sz="1800" dirty="0" smtClean="0"/>
              <a:t> </a:t>
            </a:r>
            <a:r>
              <a:rPr lang="en-CA" sz="1800" dirty="0"/>
              <a:t>from http://</a:t>
            </a:r>
            <a:r>
              <a:rPr lang="en-CA" sz="1800" dirty="0" err="1"/>
              <a:t>toolkit.ineesite.org</a:t>
            </a:r>
            <a:r>
              <a:rPr lang="en-CA" sz="1800" dirty="0"/>
              <a:t>/toolkit/</a:t>
            </a:r>
            <a:r>
              <a:rPr lang="en-CA" sz="1800" dirty="0" err="1"/>
              <a:t>INEEcms</a:t>
            </a:r>
            <a:r>
              <a:rPr lang="en-CA" sz="1800" dirty="0"/>
              <a:t>/uploads/1012/INEE_GuideBook_EN_2012%</a:t>
            </a:r>
            <a:r>
              <a:rPr lang="en-CA" sz="1800" dirty="0" smtClean="0"/>
              <a:t>20LoRes.pdf</a:t>
            </a:r>
          </a:p>
          <a:p>
            <a:pPr marL="114300" indent="-457200">
              <a:spcAft>
                <a:spcPts val="400"/>
              </a:spcAft>
              <a:buNone/>
            </a:pPr>
            <a:r>
              <a:rPr lang="en-CA" sz="1800" dirty="0" smtClean="0"/>
              <a:t>Maslow</a:t>
            </a:r>
            <a:r>
              <a:rPr lang="en-CA" sz="1800" dirty="0"/>
              <a:t>, A. H. (1943). A theory of human motivation. </a:t>
            </a:r>
            <a:r>
              <a:rPr lang="en-CA" sz="1800" i="1" dirty="0"/>
              <a:t>Psychological Review</a:t>
            </a:r>
            <a:r>
              <a:rPr lang="en-CA" sz="1800" i="1" dirty="0" smtClean="0"/>
              <a:t>, 50</a:t>
            </a:r>
            <a:r>
              <a:rPr lang="en-CA" sz="1800" dirty="0"/>
              <a:t>(4), 370-396</a:t>
            </a:r>
            <a:r>
              <a:rPr lang="en-CA" sz="1800" dirty="0" smtClean="0"/>
              <a:t>.</a:t>
            </a:r>
          </a:p>
          <a:p>
            <a:pPr marL="114300" indent="-457200">
              <a:spcAft>
                <a:spcPts val="400"/>
              </a:spcAft>
              <a:buNone/>
            </a:pPr>
            <a:r>
              <a:rPr lang="en-CA" sz="1800" dirty="0" smtClean="0"/>
              <a:t>Sphere Project. (2015). </a:t>
            </a:r>
            <a:r>
              <a:rPr lang="en-CA" sz="1800" i="1" dirty="0" smtClean="0"/>
              <a:t> The Sphere Project / Humanitarian charter and minimum standards in </a:t>
            </a:r>
            <a:r>
              <a:rPr lang="en-CA" sz="1800" i="1" dirty="0" err="1" smtClean="0"/>
              <a:t>humninatarian</a:t>
            </a:r>
            <a:r>
              <a:rPr lang="en-CA" sz="1800" i="1" dirty="0" smtClean="0"/>
              <a:t> response. Retrieved from http./</a:t>
            </a:r>
            <a:r>
              <a:rPr lang="en-CA" sz="1800" i="1" dirty="0" err="1" smtClean="0"/>
              <a:t>www.shprereporject.org</a:t>
            </a:r>
            <a:r>
              <a:rPr lang="en-CA" sz="1800" i="1" dirty="0" smtClean="0"/>
              <a:t>.</a:t>
            </a:r>
            <a:endParaRPr lang="en-CA" sz="1800" dirty="0"/>
          </a:p>
          <a:p>
            <a:pPr marL="114300" indent="-457200">
              <a:spcAft>
                <a:spcPts val="400"/>
              </a:spcAft>
              <a:buNone/>
            </a:pPr>
            <a:r>
              <a:rPr lang="en-US" sz="1800" dirty="0"/>
              <a:t>United Nations Department of Economic and Social Affairs, Population Division. (2015). </a:t>
            </a:r>
            <a:r>
              <a:rPr lang="en-US" sz="1800" i="1" dirty="0"/>
              <a:t>World population prospects: The 2015 revision </a:t>
            </a:r>
            <a:r>
              <a:rPr lang="en-US" sz="1800" dirty="0"/>
              <a:t>[Excel file]. Retrieved from http://</a:t>
            </a:r>
            <a:r>
              <a:rPr lang="en-US" sz="1800" dirty="0" err="1"/>
              <a:t>esa.un.org</a:t>
            </a:r>
            <a:r>
              <a:rPr lang="en-US" sz="1800" dirty="0"/>
              <a:t>/</a:t>
            </a:r>
            <a:r>
              <a:rPr lang="en-US" sz="1800" dirty="0" err="1"/>
              <a:t>unpd</a:t>
            </a:r>
            <a:r>
              <a:rPr lang="en-US" sz="1800" dirty="0"/>
              <a:t>/</a:t>
            </a:r>
            <a:r>
              <a:rPr lang="en-US" sz="1800" dirty="0" err="1"/>
              <a:t>wpp</a:t>
            </a:r>
            <a:r>
              <a:rPr lang="en-US" sz="1800" dirty="0"/>
              <a:t>/DVD/</a:t>
            </a:r>
          </a:p>
          <a:p>
            <a:pPr marL="114300" indent="-457200">
              <a:spcAft>
                <a:spcPts val="400"/>
              </a:spcAft>
              <a:buNone/>
            </a:pPr>
            <a:r>
              <a:rPr lang="en-US" sz="1800" dirty="0"/>
              <a:t>United Nations General Assembly, </a:t>
            </a:r>
            <a:r>
              <a:rPr lang="en-US" sz="1800" i="1" dirty="0"/>
              <a:t>Universal Declaration of Human Rights</a:t>
            </a:r>
            <a:r>
              <a:rPr lang="en-US" sz="1800" dirty="0"/>
              <a:t>, 10 December 1948, Resolution 217 A-III. Retrieved from http://www.un.org/en/universal-declaration-human-rights</a:t>
            </a:r>
            <a:r>
              <a:rPr lang="en-US" sz="1800" dirty="0" smtClean="0"/>
              <a:t>/</a:t>
            </a:r>
            <a:endParaRPr lang="en-CA" sz="1800" dirty="0"/>
          </a:p>
        </p:txBody>
      </p:sp>
    </p:spTree>
    <p:extLst>
      <p:ext uri="{BB962C8B-B14F-4D97-AF65-F5344CB8AC3E}">
        <p14:creationId xmlns:p14="http://schemas.microsoft.com/office/powerpoint/2010/main" xmlns="" val="3587685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8"/>
            <a:ext cx="762000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US" dirty="0" err="1">
                <a:latin typeface="Seravek Medium"/>
                <a:cs typeface="Seravek Medium"/>
              </a:rPr>
              <a:t>HE</a:t>
            </a:r>
            <a:r>
              <a:rPr lang="en-US" dirty="0" err="1">
                <a:solidFill>
                  <a:srgbClr val="E46C0A"/>
                </a:solidFill>
                <a:latin typeface="Seravek Medium"/>
                <a:cs typeface="Seravek Medium"/>
              </a:rPr>
              <a:t>i</a:t>
            </a:r>
            <a:r>
              <a:rPr lang="en-US" dirty="0" err="1">
                <a:latin typeface="Seravek Medium"/>
                <a:cs typeface="Seravek Medium"/>
              </a:rPr>
              <a:t>E</a:t>
            </a:r>
            <a:r>
              <a:rPr lang="en-US" dirty="0" smtClean="0">
                <a:latin typeface="Seravek Medium"/>
                <a:cs typeface="Seravek Medium"/>
              </a:rPr>
              <a:t> </a:t>
            </a:r>
            <a:r>
              <a:rPr lang="en-US" sz="2800" dirty="0">
                <a:solidFill>
                  <a:srgbClr val="E0662A"/>
                </a:solidFill>
                <a:latin typeface="Seravek Medium"/>
                <a:cs typeface="Seravek Medium"/>
              </a:rPr>
              <a:t>h</a:t>
            </a:r>
            <a:r>
              <a:rPr lang="en-US" sz="2800" dirty="0" smtClean="0">
                <a:solidFill>
                  <a:srgbClr val="E0662A"/>
                </a:solidFill>
                <a:latin typeface="Seravek Medium"/>
                <a:cs typeface="Seravek Medium"/>
              </a:rPr>
              <a:t>igher </a:t>
            </a:r>
            <a:r>
              <a:rPr lang="en-US" sz="2800" dirty="0">
                <a:solidFill>
                  <a:srgbClr val="E0662A"/>
                </a:solidFill>
                <a:latin typeface="Seravek Medium"/>
                <a:cs typeface="Seravek Medium"/>
              </a:rPr>
              <a:t>e</a:t>
            </a:r>
            <a:r>
              <a:rPr lang="en-US" sz="2800" dirty="0" smtClean="0">
                <a:solidFill>
                  <a:srgbClr val="E0662A"/>
                </a:solidFill>
                <a:latin typeface="Seravek Medium"/>
                <a:cs typeface="Seravek Medium"/>
              </a:rPr>
              <a:t>ducation in emergencies</a:t>
            </a:r>
            <a:r>
              <a:rPr lang="en-US" sz="2800" dirty="0" smtClean="0">
                <a:latin typeface="Seravek Medium"/>
                <a:cs typeface="Seravek Medium"/>
              </a:rPr>
              <a:t> </a:t>
            </a:r>
            <a:endParaRPr lang="en-US" sz="2800" dirty="0">
              <a:latin typeface="Seravek Medium"/>
              <a:cs typeface="Seravek Medium"/>
            </a:endParaRPr>
          </a:p>
        </p:txBody>
      </p:sp>
      <p:sp>
        <p:nvSpPr>
          <p:cNvPr id="5" name="Content Placeholder 2"/>
          <p:cNvSpPr txBox="1">
            <a:spLocks/>
          </p:cNvSpPr>
          <p:nvPr/>
        </p:nvSpPr>
        <p:spPr>
          <a:xfrm>
            <a:off x="457200" y="1600200"/>
            <a:ext cx="7620000" cy="3816752"/>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spcAft>
                <a:spcPts val="600"/>
              </a:spcAft>
            </a:pPr>
            <a:endParaRPr lang="en-US" b="1" dirty="0" smtClean="0">
              <a:solidFill>
                <a:srgbClr val="2B2B5E"/>
              </a:solidFill>
            </a:endParaRPr>
          </a:p>
          <a:p>
            <a:pPr>
              <a:spcAft>
                <a:spcPts val="600"/>
              </a:spcAft>
            </a:pPr>
            <a:endParaRPr lang="en-US" b="1" dirty="0">
              <a:solidFill>
                <a:srgbClr val="2B2B5E"/>
              </a:solidFill>
            </a:endParaRPr>
          </a:p>
          <a:p>
            <a:pPr>
              <a:spcAft>
                <a:spcPts val="600"/>
              </a:spcAft>
            </a:pPr>
            <a:r>
              <a:rPr lang="en-US" b="1" dirty="0" smtClean="0">
                <a:solidFill>
                  <a:srgbClr val="2B2B5E"/>
                </a:solidFill>
              </a:rPr>
              <a:t>Overview</a:t>
            </a:r>
            <a:endParaRPr lang="en-US" dirty="0" smtClean="0"/>
          </a:p>
          <a:p>
            <a:pPr marL="342900" lvl="0" indent="-342900">
              <a:spcAft>
                <a:spcPts val="600"/>
              </a:spcAft>
              <a:buFont typeface="Wingdings" charset="2"/>
              <a:buChar char="§"/>
            </a:pPr>
            <a:r>
              <a:rPr lang="en-US" dirty="0"/>
              <a:t>a</a:t>
            </a:r>
            <a:r>
              <a:rPr lang="en-US" dirty="0" smtClean="0"/>
              <a:t>ssumptions</a:t>
            </a:r>
          </a:p>
          <a:p>
            <a:pPr marL="342900" indent="-342900">
              <a:spcAft>
                <a:spcPts val="600"/>
              </a:spcAft>
              <a:buFont typeface="Wingdings" charset="2"/>
              <a:buChar char="§"/>
            </a:pPr>
            <a:r>
              <a:rPr lang="en-US" dirty="0"/>
              <a:t>l</a:t>
            </a:r>
            <a:r>
              <a:rPr lang="en-US" dirty="0" smtClean="0"/>
              <a:t>egal </a:t>
            </a:r>
            <a:r>
              <a:rPr lang="en-US" dirty="0"/>
              <a:t>and humanitarian frameworks</a:t>
            </a:r>
          </a:p>
          <a:p>
            <a:pPr marL="342900" indent="-342900">
              <a:spcAft>
                <a:spcPts val="600"/>
              </a:spcAft>
              <a:buFont typeface="Wingdings" charset="2"/>
              <a:buChar char="§"/>
            </a:pPr>
            <a:r>
              <a:rPr lang="en-US" dirty="0"/>
              <a:t>o</a:t>
            </a:r>
            <a:r>
              <a:rPr lang="en-US" dirty="0" smtClean="0"/>
              <a:t>rganizations for accredited higher education</a:t>
            </a:r>
            <a:endParaRPr lang="en-US" dirty="0"/>
          </a:p>
          <a:p>
            <a:pPr marL="342900" indent="-342900">
              <a:spcAft>
                <a:spcPts val="600"/>
              </a:spcAft>
              <a:buFont typeface="Wingdings" charset="2"/>
              <a:buChar char="§"/>
            </a:pPr>
            <a:r>
              <a:rPr lang="en-US" dirty="0"/>
              <a:t>h</a:t>
            </a:r>
            <a:r>
              <a:rPr lang="en-US" dirty="0" smtClean="0"/>
              <a:t>ope</a:t>
            </a:r>
            <a:endParaRPr lang="en-US" dirty="0"/>
          </a:p>
          <a:p>
            <a:pPr marL="342900" lvl="0" indent="-342900">
              <a:spcAft>
                <a:spcPts val="600"/>
              </a:spcAft>
              <a:buFont typeface="Wingdings" charset="2"/>
              <a:buChar char="§"/>
            </a:pPr>
            <a:endParaRPr lang="en-US" dirty="0" smtClean="0"/>
          </a:p>
          <a:p>
            <a:pPr lvl="0" algn="r">
              <a:lnSpc>
                <a:spcPct val="120000"/>
              </a:lnSpc>
            </a:pPr>
            <a:endParaRPr lang="en-US" sz="1500" dirty="0" smtClean="0">
              <a:solidFill>
                <a:srgbClr val="000000"/>
              </a:solidFill>
            </a:endParaRPr>
          </a:p>
        </p:txBody>
      </p:sp>
    </p:spTree>
    <p:extLst>
      <p:ext uri="{BB962C8B-B14F-4D97-AF65-F5344CB8AC3E}">
        <p14:creationId xmlns:p14="http://schemas.microsoft.com/office/powerpoint/2010/main" xmlns="" val="162010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413889" y="198331"/>
            <a:ext cx="4284078" cy="1361764"/>
            <a:chOff x="1972734" y="162236"/>
            <a:chExt cx="4284078" cy="1361764"/>
          </a:xfrm>
        </p:grpSpPr>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bwMode="auto">
            <a:xfrm rot="5400000" flipH="1" flipV="1">
              <a:off x="4449891" y="-282921"/>
              <a:ext cx="1361764" cy="2252078"/>
            </a:xfrm>
            <a:prstGeom prst="rect">
              <a:avLst/>
            </a:prstGeom>
            <a:noFill/>
            <a:ln>
              <a:noFill/>
            </a:ln>
            <a:scene3d>
              <a:camera prst="orthographicFront">
                <a:rot lat="0" lon="0" rev="21540000"/>
              </a:camera>
              <a:lightRig rig="threePt" dir="t"/>
            </a:scene3d>
          </p:spPr>
        </p:pic>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bwMode="auto">
            <a:xfrm rot="5230606" flipH="1">
              <a:off x="2307852" y="-172882"/>
              <a:ext cx="1361764" cy="2032000"/>
            </a:xfrm>
            <a:prstGeom prst="rect">
              <a:avLst/>
            </a:prstGeom>
            <a:noFill/>
            <a:ln>
              <a:noFill/>
            </a:ln>
            <a:scene3d>
              <a:camera prst="orthographicFront">
                <a:rot lat="0" lon="0" rev="21540000"/>
              </a:camera>
              <a:lightRig rig="threePt" dir="t"/>
            </a:scene3d>
          </p:spPr>
        </p:pic>
      </p:grpSp>
      <p:sp>
        <p:nvSpPr>
          <p:cNvPr id="2" name="Title 1"/>
          <p:cNvSpPr>
            <a:spLocks noGrp="1"/>
          </p:cNvSpPr>
          <p:nvPr>
            <p:ph type="title"/>
          </p:nvPr>
        </p:nvSpPr>
        <p:spPr/>
        <p:txBody>
          <a:bodyPr>
            <a:normAutofit/>
          </a:bodyPr>
          <a:lstStyle/>
          <a:p>
            <a:r>
              <a:rPr lang="en-US" dirty="0" smtClean="0">
                <a:solidFill>
                  <a:srgbClr val="E0662A"/>
                </a:solidFill>
                <a:latin typeface="Seravek Medium"/>
                <a:cs typeface="Seravek Medium"/>
              </a:rPr>
              <a:t>References</a:t>
            </a:r>
            <a:endParaRPr lang="en-US" dirty="0">
              <a:solidFill>
                <a:srgbClr val="E0662A"/>
              </a:solidFill>
              <a:latin typeface="Seravek Medium"/>
              <a:cs typeface="Seravek Medium"/>
            </a:endParaRPr>
          </a:p>
        </p:txBody>
      </p:sp>
      <p:sp>
        <p:nvSpPr>
          <p:cNvPr id="3" name="Content Placeholder 2"/>
          <p:cNvSpPr>
            <a:spLocks noGrp="1"/>
          </p:cNvSpPr>
          <p:nvPr>
            <p:ph idx="1"/>
          </p:nvPr>
        </p:nvSpPr>
        <p:spPr>
          <a:noFill/>
        </p:spPr>
        <p:txBody>
          <a:bodyPr>
            <a:normAutofit/>
          </a:bodyPr>
          <a:lstStyle/>
          <a:p>
            <a:pPr marL="114300" indent="-457200">
              <a:spcAft>
                <a:spcPts val="400"/>
              </a:spcAft>
              <a:buNone/>
            </a:pPr>
            <a:r>
              <a:rPr lang="en-US" sz="1800" dirty="0">
                <a:solidFill>
                  <a:srgbClr val="000000"/>
                </a:solidFill>
              </a:rPr>
              <a:t>United Nations High Commission for Refugees. (2012). </a:t>
            </a:r>
            <a:r>
              <a:rPr lang="en-US" sz="1800" i="1" dirty="0">
                <a:solidFill>
                  <a:srgbClr val="000000"/>
                </a:solidFill>
              </a:rPr>
              <a:t>Education strategy 2012-2016</a:t>
            </a:r>
            <a:r>
              <a:rPr lang="en-US" sz="1800" dirty="0">
                <a:solidFill>
                  <a:srgbClr val="000000"/>
                </a:solidFill>
              </a:rPr>
              <a:t>. Retrieved from http://</a:t>
            </a:r>
            <a:r>
              <a:rPr lang="en-US" sz="1800" dirty="0" err="1">
                <a:solidFill>
                  <a:srgbClr val="000000"/>
                </a:solidFill>
              </a:rPr>
              <a:t>www.unhcr.org</a:t>
            </a:r>
            <a:r>
              <a:rPr lang="en-US" sz="1800" dirty="0">
                <a:solidFill>
                  <a:srgbClr val="000000"/>
                </a:solidFill>
              </a:rPr>
              <a:t>/5149ba349.pdf</a:t>
            </a:r>
          </a:p>
          <a:p>
            <a:pPr marL="114300" indent="-457200">
              <a:spcAft>
                <a:spcPts val="400"/>
              </a:spcAft>
              <a:buNone/>
            </a:pPr>
            <a:r>
              <a:rPr lang="en-US" sz="1800" dirty="0">
                <a:solidFill>
                  <a:srgbClr val="000000"/>
                </a:solidFill>
              </a:rPr>
              <a:t>United Nations High Commission for Refugees. (2015). </a:t>
            </a:r>
            <a:r>
              <a:rPr lang="en-US" sz="1800" i="1" dirty="0">
                <a:solidFill>
                  <a:srgbClr val="000000"/>
                </a:solidFill>
              </a:rPr>
              <a:t>About us</a:t>
            </a:r>
            <a:r>
              <a:rPr lang="en-US" sz="1800" dirty="0">
                <a:solidFill>
                  <a:srgbClr val="000000"/>
                </a:solidFill>
              </a:rPr>
              <a:t>. Retrieved from </a:t>
            </a:r>
            <a:r>
              <a:rPr lang="en-CA" sz="1800" dirty="0">
                <a:solidFill>
                  <a:srgbClr val="000000"/>
                </a:solidFill>
              </a:rPr>
              <a:t>http://</a:t>
            </a:r>
            <a:r>
              <a:rPr lang="en-CA" sz="1800" dirty="0" err="1">
                <a:solidFill>
                  <a:srgbClr val="000000"/>
                </a:solidFill>
              </a:rPr>
              <a:t>www.unhcr.org</a:t>
            </a:r>
            <a:r>
              <a:rPr lang="en-CA" sz="1800" dirty="0">
                <a:solidFill>
                  <a:srgbClr val="000000"/>
                </a:solidFill>
              </a:rPr>
              <a:t>/pages/49c3646c2.html</a:t>
            </a:r>
          </a:p>
          <a:p>
            <a:pPr marL="114300" indent="-457200">
              <a:spcAft>
                <a:spcPts val="400"/>
              </a:spcAft>
              <a:buNone/>
            </a:pPr>
            <a:r>
              <a:rPr lang="en-US" sz="1800" dirty="0">
                <a:solidFill>
                  <a:srgbClr val="000000"/>
                </a:solidFill>
              </a:rPr>
              <a:t>United Nations High Commission for Refugees. (2016). </a:t>
            </a:r>
            <a:r>
              <a:rPr lang="en-US" sz="1800" i="1" dirty="0">
                <a:solidFill>
                  <a:srgbClr val="000000"/>
                </a:solidFill>
              </a:rPr>
              <a:t>Figures at a Glance</a:t>
            </a:r>
            <a:r>
              <a:rPr lang="en-US" sz="1800" dirty="0">
                <a:solidFill>
                  <a:srgbClr val="000000"/>
                </a:solidFill>
              </a:rPr>
              <a:t>. Retrieved from http://</a:t>
            </a:r>
            <a:r>
              <a:rPr lang="en-US" sz="1800" dirty="0" err="1">
                <a:solidFill>
                  <a:srgbClr val="000000"/>
                </a:solidFill>
              </a:rPr>
              <a:t>www.unhcr.org</a:t>
            </a:r>
            <a:r>
              <a:rPr lang="en-US" sz="1800" dirty="0">
                <a:solidFill>
                  <a:srgbClr val="000000"/>
                </a:solidFill>
              </a:rPr>
              <a:t>/figures-at-a-</a:t>
            </a:r>
            <a:r>
              <a:rPr lang="en-US" sz="1800" dirty="0" err="1">
                <a:solidFill>
                  <a:srgbClr val="000000"/>
                </a:solidFill>
              </a:rPr>
              <a:t>glance.html</a:t>
            </a:r>
            <a:endParaRPr lang="en-CA" sz="1800" dirty="0">
              <a:solidFill>
                <a:srgbClr val="000000"/>
              </a:solidFill>
            </a:endParaRPr>
          </a:p>
          <a:p>
            <a:pPr marL="114300" indent="-457200">
              <a:spcAft>
                <a:spcPts val="400"/>
              </a:spcAft>
              <a:buNone/>
            </a:pPr>
            <a:r>
              <a:rPr lang="en-US" sz="1800" dirty="0">
                <a:solidFill>
                  <a:srgbClr val="000000"/>
                </a:solidFill>
              </a:rPr>
              <a:t>United Nations Office for the Coordination of Humanitarian Affairs. (2016). </a:t>
            </a:r>
            <a:r>
              <a:rPr lang="en-US" sz="1800" i="1" dirty="0">
                <a:solidFill>
                  <a:srgbClr val="000000"/>
                </a:solidFill>
              </a:rPr>
              <a:t>Cluster Coordination. </a:t>
            </a:r>
            <a:r>
              <a:rPr lang="en-US" sz="1800" dirty="0">
                <a:solidFill>
                  <a:srgbClr val="000000"/>
                </a:solidFill>
              </a:rPr>
              <a:t>Retrieved from </a:t>
            </a:r>
            <a:r>
              <a:rPr lang="en-US" sz="1800" dirty="0">
                <a:solidFill>
                  <a:srgbClr val="000000"/>
                </a:solidFill>
                <a:hlinkClick r:id="rId4"/>
              </a:rPr>
              <a:t>http://www.unocha.org/what-we-do/coordination-tools/cluster-</a:t>
            </a:r>
            <a:r>
              <a:rPr lang="en-US" sz="1800" dirty="0" smtClean="0">
                <a:solidFill>
                  <a:srgbClr val="000000"/>
                </a:solidFill>
                <a:hlinkClick r:id="rId4"/>
              </a:rPr>
              <a:t>coordination</a:t>
            </a:r>
            <a:endParaRPr lang="en-US" sz="1800" dirty="0" smtClean="0">
              <a:solidFill>
                <a:srgbClr val="000000"/>
              </a:solidFill>
            </a:endParaRPr>
          </a:p>
          <a:p>
            <a:pPr marL="114300" indent="-457200">
              <a:spcAft>
                <a:spcPts val="400"/>
              </a:spcAft>
              <a:buNone/>
            </a:pPr>
            <a:endParaRPr lang="en-US" sz="1800" dirty="0">
              <a:solidFill>
                <a:srgbClr val="000000"/>
              </a:solidFill>
            </a:endParaRPr>
          </a:p>
          <a:p>
            <a:pPr marL="114300" indent="-457200">
              <a:spcAft>
                <a:spcPts val="400"/>
              </a:spcAft>
              <a:buNone/>
            </a:pPr>
            <a:endParaRPr lang="en-US" sz="1800" dirty="0" smtClean="0">
              <a:solidFill>
                <a:srgbClr val="000000"/>
              </a:solidFill>
            </a:endParaRPr>
          </a:p>
          <a:p>
            <a:pPr marL="114300" indent="-457200">
              <a:spcAft>
                <a:spcPts val="400"/>
              </a:spcAft>
              <a:buNone/>
            </a:pPr>
            <a:endParaRPr lang="en-US" sz="1800" dirty="0">
              <a:solidFill>
                <a:srgbClr val="000000"/>
              </a:solidFill>
            </a:endParaRPr>
          </a:p>
          <a:p>
            <a:pPr marL="114300" indent="-457200">
              <a:spcAft>
                <a:spcPts val="400"/>
              </a:spcAft>
              <a:buNone/>
            </a:pPr>
            <a:r>
              <a:rPr lang="en-US" sz="1800" dirty="0" smtClean="0">
                <a:solidFill>
                  <a:srgbClr val="000000"/>
                </a:solidFill>
              </a:rPr>
              <a:t>Note:  Pencil drawings are the work of Peggy Lynn MacIsaac ©2015.</a:t>
            </a:r>
            <a:endParaRPr lang="en-CA" sz="1800" dirty="0">
              <a:solidFill>
                <a:srgbClr val="000000"/>
              </a:solidFill>
            </a:endParaRPr>
          </a:p>
        </p:txBody>
      </p:sp>
    </p:spTree>
    <p:extLst>
      <p:ext uri="{BB962C8B-B14F-4D97-AF65-F5344CB8AC3E}">
        <p14:creationId xmlns:p14="http://schemas.microsoft.com/office/powerpoint/2010/main" xmlns="" val="3861518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199" y="2147080"/>
            <a:ext cx="7935575"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US" dirty="0" err="1">
                <a:latin typeface="Seravek Medium"/>
                <a:cs typeface="Seravek Medium"/>
              </a:rPr>
              <a:t>HE</a:t>
            </a:r>
            <a:r>
              <a:rPr lang="en-US" dirty="0" err="1">
                <a:solidFill>
                  <a:srgbClr val="E46C0A"/>
                </a:solidFill>
                <a:latin typeface="Seravek Medium"/>
                <a:cs typeface="Seravek Medium"/>
              </a:rPr>
              <a:t>i</a:t>
            </a:r>
            <a:r>
              <a:rPr lang="en-US" dirty="0" err="1">
                <a:latin typeface="Seravek Medium"/>
                <a:cs typeface="Seravek Medium"/>
              </a:rPr>
              <a:t>E</a:t>
            </a:r>
            <a:r>
              <a:rPr lang="en-US" dirty="0" smtClean="0">
                <a:latin typeface="Seravek Medium"/>
                <a:cs typeface="Seravek Medium"/>
              </a:rPr>
              <a:t> </a:t>
            </a:r>
            <a:r>
              <a:rPr lang="en-US" sz="2800" dirty="0" smtClean="0">
                <a:solidFill>
                  <a:srgbClr val="E0662A"/>
                </a:solidFill>
                <a:latin typeface="Seravek Medium"/>
                <a:cs typeface="Seravek Medium"/>
              </a:rPr>
              <a:t>assumptions</a:t>
            </a:r>
            <a:endParaRPr lang="en-US" sz="2800" dirty="0">
              <a:latin typeface="Seravek Medium"/>
              <a:cs typeface="Seravek Medium"/>
            </a:endParaRPr>
          </a:p>
        </p:txBody>
      </p:sp>
      <p:sp>
        <p:nvSpPr>
          <p:cNvPr id="5" name="Content Placeholder 2"/>
          <p:cNvSpPr txBox="1">
            <a:spLocks/>
          </p:cNvSpPr>
          <p:nvPr/>
        </p:nvSpPr>
        <p:spPr>
          <a:xfrm>
            <a:off x="457200" y="1600200"/>
            <a:ext cx="7620000" cy="3816752"/>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marL="342900" lvl="0" indent="-342900">
              <a:spcAft>
                <a:spcPts val="600"/>
              </a:spcAft>
              <a:buFont typeface="Wingdings" charset="2"/>
              <a:buChar char="§"/>
            </a:pPr>
            <a:endParaRPr lang="en-US" dirty="0" smtClean="0"/>
          </a:p>
          <a:p>
            <a:pPr lvl="0" algn="r">
              <a:lnSpc>
                <a:spcPct val="120000"/>
              </a:lnSpc>
            </a:pPr>
            <a:endParaRPr lang="en-US" sz="1500" dirty="0" smtClean="0">
              <a:solidFill>
                <a:srgbClr val="000000"/>
              </a:solidFill>
            </a:endParaRPr>
          </a:p>
        </p:txBody>
      </p:sp>
    </p:spTree>
    <p:extLst>
      <p:ext uri="{BB962C8B-B14F-4D97-AF65-F5344CB8AC3E}">
        <p14:creationId xmlns:p14="http://schemas.microsoft.com/office/powerpoint/2010/main" xmlns="" val="3722999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Isosceles Triangle 24"/>
          <p:cNvSpPr/>
          <p:nvPr/>
        </p:nvSpPr>
        <p:spPr>
          <a:xfrm>
            <a:off x="1200033" y="880064"/>
            <a:ext cx="5990164" cy="4462403"/>
          </a:xfrm>
          <a:prstGeom prst="triangle">
            <a:avLst/>
          </a:prstGeom>
          <a:solidFill>
            <a:schemeClr val="accent1">
              <a:alpha val="25000"/>
            </a:schemeClr>
          </a:solidFill>
          <a:ln w="254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61880"/>
            <a:ext cx="8229600" cy="933159"/>
          </a:xfrm>
        </p:spPr>
        <p:txBody>
          <a:bodyPr>
            <a:normAutofit/>
          </a:bodyPr>
          <a:lstStyle/>
          <a:p>
            <a:r>
              <a:rPr lang="en-US" sz="3200" dirty="0">
                <a:solidFill>
                  <a:srgbClr val="183769"/>
                </a:solidFill>
                <a:latin typeface="Seravek Medium"/>
                <a:cs typeface="Seravek Medium"/>
              </a:rPr>
              <a:t>Humanitarian Aid </a:t>
            </a:r>
            <a:r>
              <a:rPr lang="en-US" sz="3200" dirty="0" smtClean="0">
                <a:solidFill>
                  <a:srgbClr val="183769"/>
                </a:solidFill>
                <a:latin typeface="Seravek Medium"/>
                <a:cs typeface="Seravek Medium"/>
              </a:rPr>
              <a:t>      </a:t>
            </a:r>
            <a:r>
              <a:rPr lang="en-US" sz="2800" dirty="0" smtClean="0">
                <a:solidFill>
                  <a:srgbClr val="D65020"/>
                </a:solidFill>
                <a:latin typeface="Seravek Medium"/>
                <a:cs typeface="Seravek Medium"/>
              </a:rPr>
              <a:t>Priorities</a:t>
            </a:r>
            <a:r>
              <a:rPr lang="en-US" sz="2800" dirty="0" smtClean="0">
                <a:solidFill>
                  <a:srgbClr val="183769"/>
                </a:solidFill>
                <a:latin typeface="Seravek Medium"/>
                <a:cs typeface="Seravek Medium"/>
              </a:rPr>
              <a:t>                               </a:t>
            </a:r>
            <a:r>
              <a:rPr lang="en-US" sz="2800" dirty="0" smtClean="0">
                <a:solidFill>
                  <a:srgbClr val="FFFFFF"/>
                </a:solidFill>
                <a:latin typeface="Seravek Medium"/>
                <a:cs typeface="Seravek Medium"/>
              </a:rPr>
              <a:t> .</a:t>
            </a:r>
            <a:endParaRPr lang="en-US" sz="2800" dirty="0">
              <a:solidFill>
                <a:srgbClr val="FFFFFF"/>
              </a:solidFill>
              <a:effectLst>
                <a:outerShdw blurRad="50800" dist="38100" dir="2700000" algn="tl" rotWithShape="0">
                  <a:srgbClr val="000000">
                    <a:alpha val="43000"/>
                  </a:srgbClr>
                </a:outerShdw>
              </a:effectLst>
            </a:endParaRPr>
          </a:p>
        </p:txBody>
      </p:sp>
      <p:grpSp>
        <p:nvGrpSpPr>
          <p:cNvPr id="5" name="Group 4"/>
          <p:cNvGrpSpPr/>
          <p:nvPr/>
        </p:nvGrpSpPr>
        <p:grpSpPr>
          <a:xfrm rot="21209573">
            <a:off x="1502047" y="4290627"/>
            <a:ext cx="5203479" cy="1292551"/>
            <a:chOff x="202902" y="3244418"/>
            <a:chExt cx="6175844" cy="2591954"/>
          </a:xfrm>
        </p:grpSpPr>
        <p:sp>
          <p:nvSpPr>
            <p:cNvPr id="6" name="Oval 5"/>
            <p:cNvSpPr/>
            <p:nvPr/>
          </p:nvSpPr>
          <p:spPr>
            <a:xfrm>
              <a:off x="233696" y="3245747"/>
              <a:ext cx="6145050" cy="2531407"/>
            </a:xfrm>
            <a:prstGeom prst="ellipse">
              <a:avLst/>
            </a:prstGeom>
            <a:solidFill>
              <a:schemeClr val="tx1">
                <a:alpha val="0"/>
              </a:schemeClr>
            </a:solidFill>
            <a:ln w="76200" cmpd="sng">
              <a:solidFill>
                <a:srgbClr val="CF1A0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rot="181064">
              <a:off x="202902" y="3244418"/>
              <a:ext cx="6145050" cy="2591954"/>
            </a:xfrm>
            <a:prstGeom prst="ellipse">
              <a:avLst/>
            </a:prstGeom>
            <a:solidFill>
              <a:schemeClr val="tx1">
                <a:alpha val="0"/>
              </a:schemeClr>
            </a:solidFill>
            <a:ln w="76200" cmpd="sng">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TextBox 2"/>
          <p:cNvSpPr txBox="1"/>
          <p:nvPr/>
        </p:nvSpPr>
        <p:spPr>
          <a:xfrm>
            <a:off x="3160086" y="2689400"/>
            <a:ext cx="2050056" cy="338554"/>
          </a:xfrm>
          <a:prstGeom prst="rect">
            <a:avLst/>
          </a:prstGeom>
          <a:noFill/>
        </p:spPr>
        <p:txBody>
          <a:bodyPr wrap="square" rtlCol="0">
            <a:spAutoFit/>
          </a:bodyPr>
          <a:lstStyle/>
          <a:p>
            <a:pPr algn="ctr"/>
            <a:r>
              <a:rPr lang="en-US" sz="1600" b="1" dirty="0" smtClean="0"/>
              <a:t>SELF-ACTUALIZATION</a:t>
            </a:r>
            <a:endParaRPr lang="en-US" sz="1600" b="1" dirty="0"/>
          </a:p>
        </p:txBody>
      </p:sp>
      <p:sp>
        <p:nvSpPr>
          <p:cNvPr id="8" name="TextBox 7"/>
          <p:cNvSpPr txBox="1"/>
          <p:nvPr/>
        </p:nvSpPr>
        <p:spPr>
          <a:xfrm>
            <a:off x="3160086" y="3540860"/>
            <a:ext cx="2050056" cy="338554"/>
          </a:xfrm>
          <a:prstGeom prst="rect">
            <a:avLst/>
          </a:prstGeom>
          <a:noFill/>
        </p:spPr>
        <p:txBody>
          <a:bodyPr wrap="square" rtlCol="0">
            <a:spAutoFit/>
          </a:bodyPr>
          <a:lstStyle/>
          <a:p>
            <a:pPr algn="ctr"/>
            <a:r>
              <a:rPr lang="en-US" sz="1600" b="1" dirty="0" smtClean="0"/>
              <a:t>EGO</a:t>
            </a:r>
            <a:endParaRPr lang="en-US" sz="1600" b="1" dirty="0"/>
          </a:p>
        </p:txBody>
      </p:sp>
      <p:sp>
        <p:nvSpPr>
          <p:cNvPr id="9" name="TextBox 8"/>
          <p:cNvSpPr txBox="1"/>
          <p:nvPr/>
        </p:nvSpPr>
        <p:spPr>
          <a:xfrm>
            <a:off x="3160086" y="3987136"/>
            <a:ext cx="2050056" cy="338554"/>
          </a:xfrm>
          <a:prstGeom prst="rect">
            <a:avLst/>
          </a:prstGeom>
          <a:noFill/>
        </p:spPr>
        <p:txBody>
          <a:bodyPr wrap="square" rtlCol="0">
            <a:spAutoFit/>
          </a:bodyPr>
          <a:lstStyle/>
          <a:p>
            <a:pPr algn="ctr"/>
            <a:r>
              <a:rPr lang="en-US" sz="1600" b="1" dirty="0" smtClean="0"/>
              <a:t>SOCIAL</a:t>
            </a:r>
            <a:endParaRPr lang="en-US" sz="1600" b="1" dirty="0"/>
          </a:p>
        </p:txBody>
      </p:sp>
      <p:sp>
        <p:nvSpPr>
          <p:cNvPr id="10" name="TextBox 9"/>
          <p:cNvSpPr txBox="1"/>
          <p:nvPr/>
        </p:nvSpPr>
        <p:spPr>
          <a:xfrm>
            <a:off x="3160086" y="4486669"/>
            <a:ext cx="2050056" cy="338554"/>
          </a:xfrm>
          <a:prstGeom prst="rect">
            <a:avLst/>
          </a:prstGeom>
          <a:noFill/>
        </p:spPr>
        <p:txBody>
          <a:bodyPr wrap="square" rtlCol="0">
            <a:spAutoFit/>
          </a:bodyPr>
          <a:lstStyle/>
          <a:p>
            <a:pPr algn="ctr"/>
            <a:r>
              <a:rPr lang="en-US" sz="1600" b="1" dirty="0" smtClean="0"/>
              <a:t>SECURITY</a:t>
            </a:r>
            <a:endParaRPr lang="en-US" sz="1600" b="1" dirty="0"/>
          </a:p>
        </p:txBody>
      </p:sp>
      <p:sp>
        <p:nvSpPr>
          <p:cNvPr id="11" name="TextBox 10"/>
          <p:cNvSpPr txBox="1"/>
          <p:nvPr/>
        </p:nvSpPr>
        <p:spPr>
          <a:xfrm>
            <a:off x="3210089" y="4969182"/>
            <a:ext cx="2050056" cy="338554"/>
          </a:xfrm>
          <a:prstGeom prst="rect">
            <a:avLst/>
          </a:prstGeom>
          <a:noFill/>
        </p:spPr>
        <p:txBody>
          <a:bodyPr wrap="square" rtlCol="0">
            <a:spAutoFit/>
          </a:bodyPr>
          <a:lstStyle/>
          <a:p>
            <a:pPr algn="ctr"/>
            <a:r>
              <a:rPr lang="en-US" sz="1600" b="1" dirty="0" smtClean="0"/>
              <a:t>PHYSICAL</a:t>
            </a:r>
            <a:endParaRPr lang="en-US" sz="1600" b="1" dirty="0"/>
          </a:p>
        </p:txBody>
      </p:sp>
      <p:sp>
        <p:nvSpPr>
          <p:cNvPr id="12" name="TextBox 11"/>
          <p:cNvSpPr txBox="1"/>
          <p:nvPr/>
        </p:nvSpPr>
        <p:spPr>
          <a:xfrm>
            <a:off x="3210089" y="3879414"/>
            <a:ext cx="2050056" cy="215444"/>
          </a:xfrm>
          <a:prstGeom prst="rect">
            <a:avLst/>
          </a:prstGeom>
          <a:noFill/>
        </p:spPr>
        <p:txBody>
          <a:bodyPr wrap="square" rtlCol="0">
            <a:spAutoFit/>
          </a:bodyPr>
          <a:lstStyle/>
          <a:p>
            <a:r>
              <a:rPr lang="en-US" sz="800" dirty="0"/>
              <a:t>(Need for being loved, belonging, inclusion)</a:t>
            </a:r>
            <a:endParaRPr lang="en-CA" sz="800" dirty="0"/>
          </a:p>
        </p:txBody>
      </p:sp>
      <p:sp>
        <p:nvSpPr>
          <p:cNvPr id="13" name="TextBox 12"/>
          <p:cNvSpPr txBox="1"/>
          <p:nvPr/>
        </p:nvSpPr>
        <p:spPr>
          <a:xfrm>
            <a:off x="3210089" y="3078754"/>
            <a:ext cx="2050056" cy="584776"/>
          </a:xfrm>
          <a:prstGeom prst="rect">
            <a:avLst/>
          </a:prstGeom>
          <a:noFill/>
        </p:spPr>
        <p:txBody>
          <a:bodyPr wrap="square" rtlCol="0">
            <a:spAutoFit/>
          </a:bodyPr>
          <a:lstStyle/>
          <a:p>
            <a:pPr algn="ctr"/>
            <a:r>
              <a:rPr lang="en-US" sz="800" dirty="0"/>
              <a:t>(Need for self-esteem, power, recognition, prestige)  </a:t>
            </a:r>
            <a:endParaRPr lang="en-CA" sz="800" dirty="0"/>
          </a:p>
          <a:p>
            <a:pPr algn="ctr"/>
            <a:r>
              <a:rPr lang="en-US" sz="800" dirty="0"/>
              <a:t>Met through achievement, recognition, promotions and bonuses.</a:t>
            </a:r>
            <a:endParaRPr lang="en-CA" sz="800" dirty="0"/>
          </a:p>
        </p:txBody>
      </p:sp>
      <p:sp>
        <p:nvSpPr>
          <p:cNvPr id="15" name="TextBox 14"/>
          <p:cNvSpPr txBox="1"/>
          <p:nvPr/>
        </p:nvSpPr>
        <p:spPr>
          <a:xfrm>
            <a:off x="3210089" y="4353166"/>
            <a:ext cx="2050056" cy="215444"/>
          </a:xfrm>
          <a:prstGeom prst="rect">
            <a:avLst/>
          </a:prstGeom>
          <a:noFill/>
        </p:spPr>
        <p:txBody>
          <a:bodyPr wrap="square" rtlCol="0">
            <a:spAutoFit/>
          </a:bodyPr>
          <a:lstStyle/>
          <a:p>
            <a:pPr algn="ctr"/>
            <a:r>
              <a:rPr lang="en-US" sz="800" dirty="0"/>
              <a:t>(Need for safety, shelter, and stability)</a:t>
            </a:r>
            <a:r>
              <a:rPr lang="en-CA" sz="800" dirty="0"/>
              <a:t> </a:t>
            </a:r>
            <a:endParaRPr lang="en-US" sz="800" b="1" dirty="0"/>
          </a:p>
        </p:txBody>
      </p:sp>
      <p:sp>
        <p:nvSpPr>
          <p:cNvPr id="23" name="Rectangle 22"/>
          <p:cNvSpPr/>
          <p:nvPr/>
        </p:nvSpPr>
        <p:spPr>
          <a:xfrm>
            <a:off x="3210089" y="2439746"/>
            <a:ext cx="2000053" cy="338554"/>
          </a:xfrm>
          <a:prstGeom prst="rect">
            <a:avLst/>
          </a:prstGeom>
        </p:spPr>
        <p:txBody>
          <a:bodyPr wrap="square">
            <a:spAutoFit/>
          </a:bodyPr>
          <a:lstStyle/>
          <a:p>
            <a:pPr algn="ctr"/>
            <a:r>
              <a:rPr lang="en-US" sz="800" dirty="0"/>
              <a:t>(Need for development, creativity).  </a:t>
            </a:r>
            <a:endParaRPr lang="en-CA" sz="800" dirty="0"/>
          </a:p>
          <a:p>
            <a:pPr algn="ctr"/>
            <a:r>
              <a:rPr lang="en-US" sz="800" dirty="0"/>
              <a:t>Met through autonomy and achievement.</a:t>
            </a:r>
            <a:endParaRPr lang="en-CA" sz="800" dirty="0"/>
          </a:p>
        </p:txBody>
      </p:sp>
      <p:sp>
        <p:nvSpPr>
          <p:cNvPr id="24" name="TextBox 23"/>
          <p:cNvSpPr txBox="1"/>
          <p:nvPr/>
        </p:nvSpPr>
        <p:spPr>
          <a:xfrm>
            <a:off x="2441577" y="4864971"/>
            <a:ext cx="3697080" cy="215444"/>
          </a:xfrm>
          <a:prstGeom prst="rect">
            <a:avLst/>
          </a:prstGeom>
          <a:noFill/>
        </p:spPr>
        <p:txBody>
          <a:bodyPr wrap="square" rtlCol="0">
            <a:spAutoFit/>
          </a:bodyPr>
          <a:lstStyle/>
          <a:p>
            <a:pPr algn="ctr"/>
            <a:r>
              <a:rPr lang="en-US" sz="800" dirty="0"/>
              <a:t>(Need for air, water, food, exercise, rest, freedom from disease and disabilities).</a:t>
            </a:r>
            <a:r>
              <a:rPr lang="en-CA" sz="800" dirty="0"/>
              <a:t> </a:t>
            </a:r>
            <a:endParaRPr lang="en-US" sz="800" b="1" dirty="0"/>
          </a:p>
        </p:txBody>
      </p:sp>
      <p:cxnSp>
        <p:nvCxnSpPr>
          <p:cNvPr id="28" name="Straight Connector 27"/>
          <p:cNvCxnSpPr/>
          <p:nvPr/>
        </p:nvCxnSpPr>
        <p:spPr>
          <a:xfrm>
            <a:off x="2904067" y="3078754"/>
            <a:ext cx="2586566"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2408767" y="3879414"/>
            <a:ext cx="3568700"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2140230" y="4325690"/>
            <a:ext cx="4095470"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1849967" y="4825223"/>
            <a:ext cx="4682066"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47" name="Rectangle 46"/>
          <p:cNvSpPr/>
          <p:nvPr/>
        </p:nvSpPr>
        <p:spPr>
          <a:xfrm>
            <a:off x="2974145" y="5668201"/>
            <a:ext cx="4572000" cy="369332"/>
          </a:xfrm>
          <a:prstGeom prst="rect">
            <a:avLst/>
          </a:prstGeom>
        </p:spPr>
        <p:txBody>
          <a:bodyPr>
            <a:spAutoFit/>
          </a:bodyPr>
          <a:lstStyle/>
          <a:p>
            <a:pPr algn="r"/>
            <a:r>
              <a:rPr lang="en-US" dirty="0" smtClean="0">
                <a:cs typeface="Arial"/>
              </a:rPr>
              <a:t>(</a:t>
            </a:r>
            <a:r>
              <a:rPr lang="en-US" dirty="0">
                <a:cs typeface="Arial"/>
              </a:rPr>
              <a:t>A</a:t>
            </a:r>
            <a:r>
              <a:rPr lang="en-US" dirty="0" smtClean="0">
                <a:cs typeface="Arial"/>
              </a:rPr>
              <a:t>dapted </a:t>
            </a:r>
            <a:r>
              <a:rPr lang="en-US" dirty="0">
                <a:cs typeface="Arial"/>
              </a:rPr>
              <a:t>from </a:t>
            </a:r>
            <a:r>
              <a:rPr lang="en-US" dirty="0"/>
              <a:t>Maslow</a:t>
            </a:r>
            <a:r>
              <a:rPr lang="en-US" dirty="0" smtClean="0"/>
              <a:t>, 1943</a:t>
            </a:r>
            <a:r>
              <a:rPr lang="en-US" dirty="0" smtClean="0">
                <a:cs typeface="Arial"/>
              </a:rPr>
              <a:t>)</a:t>
            </a:r>
            <a:endParaRPr lang="en-US" dirty="0">
              <a:cs typeface="Arial"/>
            </a:endParaRPr>
          </a:p>
        </p:txBody>
      </p:sp>
    </p:spTree>
    <p:extLst>
      <p:ext uri="{BB962C8B-B14F-4D97-AF65-F5344CB8AC3E}">
        <p14:creationId xmlns:p14="http://schemas.microsoft.com/office/powerpoint/2010/main" xmlns="" val="3759086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8"/>
            <a:ext cx="762000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4400" dirty="0" smtClean="0">
                <a:latin typeface="Seravek Medium"/>
                <a:cs typeface="Seravek Medium"/>
              </a:rPr>
              <a:t>United Nations </a:t>
            </a:r>
          </a:p>
          <a:p>
            <a:pPr algn="r"/>
            <a:r>
              <a:rPr lang="en-US" sz="2800" dirty="0" smtClean="0">
                <a:solidFill>
                  <a:srgbClr val="E0662A"/>
                </a:solidFill>
                <a:latin typeface="Seravek Medium"/>
                <a:cs typeface="Seravek Medium"/>
              </a:rPr>
              <a:t>Declaration of Human </a:t>
            </a:r>
            <a:r>
              <a:rPr lang="en-US" sz="2800" dirty="0">
                <a:solidFill>
                  <a:srgbClr val="E0662A"/>
                </a:solidFill>
                <a:latin typeface="Seravek Medium"/>
                <a:cs typeface="Seravek Medium"/>
              </a:rPr>
              <a:t>R</a:t>
            </a:r>
            <a:r>
              <a:rPr lang="en-US" sz="2800" dirty="0" smtClean="0">
                <a:solidFill>
                  <a:srgbClr val="E0662A"/>
                </a:solidFill>
                <a:latin typeface="Seravek Medium"/>
                <a:cs typeface="Seravek Medium"/>
              </a:rPr>
              <a:t>ights</a:t>
            </a:r>
            <a:r>
              <a:rPr lang="en-US" sz="2800" dirty="0" smtClean="0">
                <a:latin typeface="Seravek Medium"/>
                <a:cs typeface="Seravek Medium"/>
              </a:rPr>
              <a:t> </a:t>
            </a:r>
            <a:endParaRPr lang="en-US" sz="2800" dirty="0">
              <a:latin typeface="Seravek Medium"/>
              <a:cs typeface="Seravek Medium"/>
            </a:endParaRPr>
          </a:p>
        </p:txBody>
      </p:sp>
      <p:sp>
        <p:nvSpPr>
          <p:cNvPr id="5" name="Content Placeholder 2"/>
          <p:cNvSpPr txBox="1">
            <a:spLocks/>
          </p:cNvSpPr>
          <p:nvPr/>
        </p:nvSpPr>
        <p:spPr>
          <a:xfrm>
            <a:off x="457200" y="1600199"/>
            <a:ext cx="7620000" cy="4335379"/>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spcAft>
                <a:spcPts val="600"/>
              </a:spcAft>
            </a:pPr>
            <a:endParaRPr lang="en-US" b="1" dirty="0" smtClean="0">
              <a:solidFill>
                <a:srgbClr val="2B2B5E"/>
              </a:solidFill>
            </a:endParaRPr>
          </a:p>
          <a:p>
            <a:pPr>
              <a:spcAft>
                <a:spcPts val="600"/>
              </a:spcAft>
            </a:pPr>
            <a:endParaRPr lang="en-US" b="1" dirty="0">
              <a:solidFill>
                <a:srgbClr val="2B2B5E"/>
              </a:solidFill>
            </a:endParaRPr>
          </a:p>
          <a:p>
            <a:pPr>
              <a:spcAft>
                <a:spcPts val="600"/>
              </a:spcAft>
            </a:pPr>
            <a:r>
              <a:rPr lang="en-US" b="1" dirty="0" smtClean="0">
                <a:solidFill>
                  <a:srgbClr val="2B2B5E"/>
                </a:solidFill>
              </a:rPr>
              <a:t>Article 26</a:t>
            </a:r>
          </a:p>
          <a:p>
            <a:pPr>
              <a:spcAft>
                <a:spcPts val="600"/>
              </a:spcAft>
            </a:pPr>
            <a:endParaRPr lang="en-US" dirty="0" smtClean="0">
              <a:solidFill>
                <a:srgbClr val="2B2B5E"/>
              </a:solidFill>
            </a:endParaRPr>
          </a:p>
          <a:p>
            <a:pPr lvl="0">
              <a:spcAft>
                <a:spcPts val="600"/>
              </a:spcAft>
            </a:pPr>
            <a:r>
              <a:rPr lang="en-US" dirty="0"/>
              <a:t>Everyone has the right to education. Education shall be free, at least in the </a:t>
            </a:r>
            <a:r>
              <a:rPr lang="en-US" b="1" dirty="0">
                <a:solidFill>
                  <a:srgbClr val="D65020"/>
                </a:solidFill>
              </a:rPr>
              <a:t>elementary and fundamental</a:t>
            </a:r>
            <a:r>
              <a:rPr lang="en-US" b="1" dirty="0">
                <a:solidFill>
                  <a:srgbClr val="FF6600"/>
                </a:solidFill>
              </a:rPr>
              <a:t> </a:t>
            </a:r>
            <a:r>
              <a:rPr lang="en-US" dirty="0"/>
              <a:t>stages. Elementary education shall be compulsory. Technical and professional education shall be made generally available and higher education shall be equally accessible to all on the basis of merit</a:t>
            </a:r>
            <a:r>
              <a:rPr lang="en-US" dirty="0" smtClean="0"/>
              <a:t>.</a:t>
            </a:r>
            <a:endParaRPr lang="en-US" sz="1500" dirty="0" smtClean="0">
              <a:solidFill>
                <a:srgbClr val="000000"/>
              </a:solidFill>
            </a:endParaRPr>
          </a:p>
          <a:p>
            <a:pPr lvl="0" algn="r">
              <a:lnSpc>
                <a:spcPct val="120000"/>
              </a:lnSpc>
            </a:pPr>
            <a:r>
              <a:rPr lang="en-US" sz="1500" dirty="0" smtClean="0">
                <a:solidFill>
                  <a:srgbClr val="000000"/>
                </a:solidFill>
              </a:rPr>
              <a:t>(UN General Assembly</a:t>
            </a:r>
          </a:p>
          <a:p>
            <a:pPr lvl="0" algn="r">
              <a:lnSpc>
                <a:spcPct val="120000"/>
              </a:lnSpc>
            </a:pPr>
            <a:r>
              <a:rPr lang="en-US" sz="1500" dirty="0" smtClean="0">
                <a:solidFill>
                  <a:srgbClr val="000000"/>
                </a:solidFill>
              </a:rPr>
              <a:t>December 10, 1948) </a:t>
            </a:r>
          </a:p>
        </p:txBody>
      </p:sp>
    </p:spTree>
    <p:extLst>
      <p:ext uri="{BB962C8B-B14F-4D97-AF65-F5344CB8AC3E}">
        <p14:creationId xmlns:p14="http://schemas.microsoft.com/office/powerpoint/2010/main" xmlns="" val="521661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bwMode="auto">
          <a:xfrm rot="5400000" flipH="1" flipV="1">
            <a:off x="2466414" y="347812"/>
            <a:ext cx="3532953" cy="5842777"/>
          </a:xfrm>
          <a:prstGeom prst="rect">
            <a:avLst/>
          </a:prstGeom>
          <a:noFill/>
          <a:ln>
            <a:noFill/>
          </a:ln>
          <a:scene3d>
            <a:camera prst="orthographicFront">
              <a:rot lat="0" lon="0" rev="21540000"/>
            </a:camera>
            <a:lightRig rig="threePt" dir="t"/>
          </a:scene3d>
        </p:spPr>
      </p:pic>
      <p:sp>
        <p:nvSpPr>
          <p:cNvPr id="2" name="Title 1"/>
          <p:cNvSpPr>
            <a:spLocks noGrp="1"/>
          </p:cNvSpPr>
          <p:nvPr>
            <p:ph type="title"/>
          </p:nvPr>
        </p:nvSpPr>
        <p:spPr/>
        <p:txBody>
          <a:bodyPr/>
          <a:lstStyle/>
          <a:p>
            <a:r>
              <a:rPr lang="en-US" sz="6600" spc="-100" dirty="0" err="1">
                <a:solidFill>
                  <a:schemeClr val="tx2"/>
                </a:solidFill>
                <a:latin typeface="Seravek Medium"/>
                <a:cs typeface="Seravek Medium"/>
              </a:rPr>
              <a:t>HE</a:t>
            </a:r>
            <a:r>
              <a:rPr lang="en-US" sz="6600" spc="-100" dirty="0" err="1">
                <a:solidFill>
                  <a:schemeClr val="accent6">
                    <a:lumMod val="75000"/>
                  </a:schemeClr>
                </a:solidFill>
                <a:latin typeface="Seravek Medium"/>
                <a:cs typeface="Seravek Medium"/>
              </a:rPr>
              <a:t>i</a:t>
            </a:r>
            <a:r>
              <a:rPr lang="en-US" sz="6600" spc="-100" dirty="0" err="1">
                <a:solidFill>
                  <a:schemeClr val="tx2"/>
                </a:solidFill>
                <a:latin typeface="Seravek Medium"/>
                <a:cs typeface="Seravek Medium"/>
              </a:rPr>
              <a:t>E</a:t>
            </a:r>
            <a:r>
              <a:rPr lang="en-US" sz="2800" dirty="0" smtClean="0">
                <a:latin typeface="Seravek Medium"/>
                <a:cs typeface="Seravek Medium"/>
              </a:rPr>
              <a:t>  </a:t>
            </a:r>
            <a:r>
              <a:rPr lang="en-US" sz="2800" spc="-100" dirty="0">
                <a:solidFill>
                  <a:srgbClr val="E0662A"/>
                </a:solidFill>
                <a:latin typeface="Seravek Medium"/>
                <a:cs typeface="Seravek Medium"/>
              </a:rPr>
              <a:t>s</a:t>
            </a:r>
            <a:r>
              <a:rPr lang="en-US" sz="2800" spc="-100" dirty="0" smtClean="0">
                <a:solidFill>
                  <a:srgbClr val="E0662A"/>
                </a:solidFill>
                <a:latin typeface="Seravek Medium"/>
                <a:cs typeface="Seravek Medium"/>
              </a:rPr>
              <a:t>ubverting</a:t>
            </a:r>
            <a:r>
              <a:rPr lang="en-US" dirty="0" smtClean="0"/>
              <a:t> </a:t>
            </a:r>
            <a:r>
              <a:rPr lang="en-US" sz="2800" spc="-100" dirty="0">
                <a:solidFill>
                  <a:srgbClr val="E0662A"/>
                </a:solidFill>
                <a:latin typeface="Seravek Medium"/>
                <a:cs typeface="Seravek Medium"/>
              </a:rPr>
              <a:t>the</a:t>
            </a:r>
            <a:r>
              <a:rPr lang="en-US" dirty="0"/>
              <a:t> </a:t>
            </a:r>
            <a:r>
              <a:rPr lang="en-US" sz="2800" spc="-100" dirty="0">
                <a:solidFill>
                  <a:srgbClr val="E0662A"/>
                </a:solidFill>
                <a:latin typeface="Seravek Medium"/>
                <a:cs typeface="Seravek Medium"/>
              </a:rPr>
              <a:t>a</a:t>
            </a:r>
            <a:r>
              <a:rPr lang="en-US" sz="2800" spc="-100" dirty="0" smtClean="0">
                <a:solidFill>
                  <a:srgbClr val="E0662A"/>
                </a:solidFill>
                <a:latin typeface="Seravek Medium"/>
                <a:cs typeface="Seravek Medium"/>
              </a:rPr>
              <a:t>ssumptions</a:t>
            </a:r>
            <a:endParaRPr lang="en-US" sz="2800" spc="-100" dirty="0">
              <a:solidFill>
                <a:srgbClr val="E0662A"/>
              </a:solidFill>
              <a:latin typeface="Seravek Medium"/>
              <a:cs typeface="Seravek Medium"/>
            </a:endParaRPr>
          </a:p>
        </p:txBody>
      </p:sp>
      <p:sp>
        <p:nvSpPr>
          <p:cNvPr id="8" name="Rectangle 7"/>
          <p:cNvSpPr/>
          <p:nvPr/>
        </p:nvSpPr>
        <p:spPr>
          <a:xfrm rot="21387724">
            <a:off x="1393374" y="3527608"/>
            <a:ext cx="5744932" cy="923330"/>
          </a:xfrm>
          <a:prstGeom prst="rect">
            <a:avLst/>
          </a:prstGeom>
          <a:noFill/>
        </p:spPr>
        <p:txBody>
          <a:bodyPr wrap="none" lIns="91440" tIns="45720" rIns="91440" bIns="45720">
            <a:spAutoFit/>
          </a:bodyPr>
          <a:lstStyle/>
          <a:p>
            <a:pPr algn="ctr"/>
            <a:r>
              <a:rPr lang="en-US" sz="5400" b="1" dirty="0" smtClean="0">
                <a:ln w="12700" cmpd="sng">
                  <a:solidFill>
                    <a:schemeClr val="accent5"/>
                  </a:solidFill>
                  <a:prstDash val="solid"/>
                </a:ln>
                <a:solidFill>
                  <a:srgbClr val="660066"/>
                </a:solidFill>
                <a:effectLst>
                  <a:outerShdw blurRad="41275" dist="20320" dir="1800000" algn="tl" rotWithShape="0">
                    <a:srgbClr val="000000">
                      <a:alpha val="40000"/>
                    </a:srgbClr>
                  </a:outerShdw>
                </a:effectLst>
              </a:rPr>
              <a:t>65.3</a:t>
            </a:r>
            <a:r>
              <a:rPr lang="en-US" sz="5400" b="1" cap="none" spc="0" dirty="0" smtClean="0">
                <a:ln w="12700" cmpd="sng">
                  <a:solidFill>
                    <a:schemeClr val="accent5"/>
                  </a:solidFill>
                  <a:prstDash val="solid"/>
                </a:ln>
                <a:solidFill>
                  <a:srgbClr val="660066"/>
                </a:solidFill>
                <a:effectLst>
                  <a:outerShdw blurRad="41275" dist="20320" dir="1800000" algn="tl" rotWithShape="0">
                    <a:srgbClr val="000000">
                      <a:alpha val="40000"/>
                    </a:srgbClr>
                  </a:outerShdw>
                </a:effectLst>
              </a:rPr>
              <a:t> Million People</a:t>
            </a:r>
            <a:endParaRPr lang="en-US" sz="5400" b="1" cap="none" spc="0" dirty="0">
              <a:ln w="12700" cmpd="sng">
                <a:solidFill>
                  <a:schemeClr val="accent5"/>
                </a:solidFill>
                <a:prstDash val="solid"/>
              </a:ln>
              <a:solidFill>
                <a:srgbClr val="660066"/>
              </a:solidFill>
              <a:effectLst>
                <a:outerShdw blurRad="41275" dist="20320" dir="1800000" algn="tl" rotWithShape="0">
                  <a:srgbClr val="000000">
                    <a:alpha val="40000"/>
                  </a:srgbClr>
                </a:outerShdw>
              </a:effectLst>
            </a:endParaRPr>
          </a:p>
        </p:txBody>
      </p:sp>
      <p:sp>
        <p:nvSpPr>
          <p:cNvPr id="10" name="Rectangle 9"/>
          <p:cNvSpPr/>
          <p:nvPr/>
        </p:nvSpPr>
        <p:spPr>
          <a:xfrm>
            <a:off x="811782" y="4963516"/>
            <a:ext cx="7088533" cy="461665"/>
          </a:xfrm>
          <a:prstGeom prst="rect">
            <a:avLst/>
          </a:prstGeom>
          <a:noFill/>
        </p:spPr>
        <p:txBody>
          <a:bodyPr wrap="square" lIns="91440" tIns="45720" rIns="91440" bIns="45720">
            <a:spAutoFit/>
          </a:bodyPr>
          <a:lstStyle/>
          <a:p>
            <a:pPr algn="ctr"/>
            <a:r>
              <a:rPr lang="en-US" sz="2400" b="1" dirty="0">
                <a:solidFill>
                  <a:srgbClr val="8B9DB6"/>
                </a:solidFill>
              </a:rPr>
              <a:t>200K - 1M potential adult learners </a:t>
            </a:r>
            <a:r>
              <a:rPr lang="en-US" sz="2400" b="1" dirty="0" smtClean="0">
                <a:solidFill>
                  <a:srgbClr val="8B9DB6"/>
                </a:solidFill>
              </a:rPr>
              <a:t>at </a:t>
            </a:r>
            <a:r>
              <a:rPr lang="en-US" sz="2400" b="1" dirty="0">
                <a:solidFill>
                  <a:srgbClr val="8B9DB6"/>
                </a:solidFill>
              </a:rPr>
              <a:t>the tertiary level   </a:t>
            </a:r>
          </a:p>
        </p:txBody>
      </p:sp>
      <p:sp>
        <p:nvSpPr>
          <p:cNvPr id="3" name="Rectangle 2"/>
          <p:cNvSpPr/>
          <p:nvPr/>
        </p:nvSpPr>
        <p:spPr>
          <a:xfrm>
            <a:off x="3301697" y="5571915"/>
            <a:ext cx="5344920" cy="415498"/>
          </a:xfrm>
          <a:prstGeom prst="rect">
            <a:avLst/>
          </a:prstGeom>
        </p:spPr>
        <p:txBody>
          <a:bodyPr wrap="none">
            <a:spAutoFit/>
          </a:bodyPr>
          <a:lstStyle/>
          <a:p>
            <a:pPr lvl="0" algn="r">
              <a:lnSpc>
                <a:spcPct val="120000"/>
              </a:lnSpc>
            </a:pPr>
            <a:r>
              <a:rPr lang="en-US" dirty="0" smtClean="0">
                <a:solidFill>
                  <a:srgbClr val="000000"/>
                </a:solidFill>
              </a:rPr>
              <a:t>(United Nations High Commission for Refugees, 2016)</a:t>
            </a:r>
            <a:endParaRPr lang="en-US" dirty="0">
              <a:solidFill>
                <a:srgbClr val="000000"/>
              </a:solidFill>
            </a:endParaRPr>
          </a:p>
        </p:txBody>
      </p:sp>
    </p:spTree>
    <p:extLst>
      <p:ext uri="{BB962C8B-B14F-4D97-AF65-F5344CB8AC3E}">
        <p14:creationId xmlns:p14="http://schemas.microsoft.com/office/powerpoint/2010/main" xmlns="" val="1884512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8"/>
            <a:ext cx="762000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endParaRPr lang="en-US" dirty="0">
              <a:latin typeface="Seravek Medium"/>
              <a:cs typeface="Seravek Medium"/>
            </a:endParaRPr>
          </a:p>
        </p:txBody>
      </p:sp>
      <p:sp>
        <p:nvSpPr>
          <p:cNvPr id="5" name="Content Placeholder 2"/>
          <p:cNvSpPr txBox="1">
            <a:spLocks/>
          </p:cNvSpPr>
          <p:nvPr/>
        </p:nvSpPr>
        <p:spPr>
          <a:xfrm>
            <a:off x="457200" y="1600200"/>
            <a:ext cx="7620000" cy="3816752"/>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endParaRPr lang="en-US" i="1" dirty="0" smtClean="0"/>
          </a:p>
          <a:p>
            <a:endParaRPr lang="en-US" i="1" dirty="0" smtClean="0"/>
          </a:p>
          <a:p>
            <a:pPr marL="342900" indent="-342900">
              <a:buFont typeface="Wingdings" charset="2"/>
              <a:buChar char="§"/>
            </a:pPr>
            <a:r>
              <a:rPr lang="en-US" i="1" dirty="0" smtClean="0"/>
              <a:t>Education </a:t>
            </a:r>
            <a:r>
              <a:rPr lang="en-US" i="1" dirty="0"/>
              <a:t>in emergencies can be both life-sustaining and life-</a:t>
            </a:r>
            <a:r>
              <a:rPr lang="en-US" i="1" dirty="0" smtClean="0"/>
              <a:t>saving.   </a:t>
            </a:r>
            <a:r>
              <a:rPr lang="en-US" i="1" dirty="0"/>
              <a:t>It </a:t>
            </a:r>
            <a:r>
              <a:rPr lang="en-US" i="1" dirty="0" smtClean="0"/>
              <a:t>can </a:t>
            </a:r>
            <a:r>
              <a:rPr lang="en-US" i="1" dirty="0"/>
              <a:t>communicate messages about safety, life </a:t>
            </a:r>
            <a:r>
              <a:rPr lang="en-US" i="1" dirty="0" smtClean="0"/>
              <a:t>skills, </a:t>
            </a:r>
            <a:r>
              <a:rPr lang="en-US" i="1" dirty="0"/>
              <a:t>and vital health and hygiene information</a:t>
            </a:r>
            <a:r>
              <a:rPr lang="en-US" i="1" dirty="0" smtClean="0"/>
              <a:t>.</a:t>
            </a:r>
          </a:p>
          <a:p>
            <a:pPr marL="342900" indent="-342900">
              <a:buFont typeface="Wingdings" charset="2"/>
              <a:buChar char="§"/>
            </a:pPr>
            <a:endParaRPr lang="en-US" i="1" dirty="0"/>
          </a:p>
          <a:p>
            <a:pPr algn="r"/>
            <a:r>
              <a:rPr lang="en-US" sz="1800" dirty="0" smtClean="0">
                <a:solidFill>
                  <a:schemeClr val="tx1"/>
                </a:solidFill>
              </a:rPr>
              <a:t>(The </a:t>
            </a:r>
            <a:r>
              <a:rPr lang="en-US" sz="1800" dirty="0">
                <a:solidFill>
                  <a:schemeClr val="tx1"/>
                </a:solidFill>
              </a:rPr>
              <a:t>Sphere Project, 2011, p.</a:t>
            </a:r>
            <a:r>
              <a:rPr lang="en-US" sz="1800" dirty="0" smtClean="0">
                <a:solidFill>
                  <a:schemeClr val="tx1"/>
                </a:solidFill>
              </a:rPr>
              <a:t>12)</a:t>
            </a:r>
            <a:endParaRPr lang="en-US" sz="1800" dirty="0">
              <a:solidFill>
                <a:schemeClr val="tx1"/>
              </a:solidFill>
            </a:endParaRPr>
          </a:p>
          <a:p>
            <a:endParaRPr lang="en-US" dirty="0">
              <a:solidFill>
                <a:srgbClr val="000090"/>
              </a:solidFill>
            </a:endParaRPr>
          </a:p>
          <a:p>
            <a:endParaRPr lang="en-US" dirty="0">
              <a:solidFill>
                <a:srgbClr val="24213E"/>
              </a:solidFill>
            </a:endParaRPr>
          </a:p>
          <a:p>
            <a:r>
              <a:rPr lang="en-US" dirty="0" smtClean="0">
                <a:solidFill>
                  <a:srgbClr val="E0662A"/>
                </a:solidFill>
              </a:rPr>
              <a:t> </a:t>
            </a:r>
            <a:endParaRPr lang="en-US" dirty="0">
              <a:solidFill>
                <a:srgbClr val="E0662A"/>
              </a:solidFill>
            </a:endParaRPr>
          </a:p>
        </p:txBody>
      </p:sp>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600" spc="-100" dirty="0" err="1" smtClean="0">
                <a:solidFill>
                  <a:schemeClr val="tx2"/>
                </a:solidFill>
                <a:latin typeface="Seravek Medium"/>
                <a:cs typeface="Seravek Medium"/>
              </a:rPr>
              <a:t>HE</a:t>
            </a:r>
            <a:r>
              <a:rPr lang="en-US" sz="6600" spc="-100" dirty="0" err="1" smtClean="0">
                <a:solidFill>
                  <a:schemeClr val="accent6">
                    <a:lumMod val="75000"/>
                  </a:schemeClr>
                </a:solidFill>
                <a:latin typeface="Seravek Medium"/>
                <a:cs typeface="Seravek Medium"/>
              </a:rPr>
              <a:t>i</a:t>
            </a:r>
            <a:r>
              <a:rPr lang="en-US" sz="6600" spc="-100" dirty="0" err="1" smtClean="0">
                <a:solidFill>
                  <a:schemeClr val="tx2"/>
                </a:solidFill>
                <a:latin typeface="Seravek Medium"/>
                <a:cs typeface="Seravek Medium"/>
              </a:rPr>
              <a:t>E</a:t>
            </a:r>
            <a:r>
              <a:rPr lang="en-US" sz="2800" dirty="0" smtClean="0">
                <a:latin typeface="Seravek Medium"/>
                <a:cs typeface="Seravek Medium"/>
              </a:rPr>
              <a:t>  </a:t>
            </a:r>
            <a:r>
              <a:rPr lang="en-US" sz="2800" spc="-100" dirty="0">
                <a:solidFill>
                  <a:srgbClr val="E0662A"/>
                </a:solidFill>
                <a:latin typeface="Seravek Medium"/>
                <a:cs typeface="Seravek Medium"/>
              </a:rPr>
              <a:t>s</a:t>
            </a:r>
            <a:r>
              <a:rPr lang="en-US" sz="2800" spc="-100" dirty="0" smtClean="0">
                <a:solidFill>
                  <a:srgbClr val="E0662A"/>
                </a:solidFill>
                <a:latin typeface="Seravek Medium"/>
                <a:cs typeface="Seravek Medium"/>
              </a:rPr>
              <a:t>ubverting</a:t>
            </a:r>
            <a:r>
              <a:rPr lang="en-US" dirty="0" smtClean="0"/>
              <a:t> </a:t>
            </a:r>
            <a:r>
              <a:rPr lang="en-US" sz="2800" spc="-100" dirty="0" smtClean="0">
                <a:solidFill>
                  <a:srgbClr val="E0662A"/>
                </a:solidFill>
                <a:latin typeface="Seravek Medium"/>
                <a:cs typeface="Seravek Medium"/>
              </a:rPr>
              <a:t>the</a:t>
            </a:r>
            <a:r>
              <a:rPr lang="en-US" dirty="0" smtClean="0"/>
              <a:t> </a:t>
            </a:r>
            <a:r>
              <a:rPr lang="en-US" sz="2800" spc="-100" dirty="0">
                <a:solidFill>
                  <a:srgbClr val="E0662A"/>
                </a:solidFill>
                <a:latin typeface="Seravek Medium"/>
                <a:cs typeface="Seravek Medium"/>
              </a:rPr>
              <a:t>a</a:t>
            </a:r>
            <a:r>
              <a:rPr lang="en-US" sz="2800" spc="-100" dirty="0" smtClean="0">
                <a:solidFill>
                  <a:srgbClr val="E0662A"/>
                </a:solidFill>
                <a:latin typeface="Seravek Medium"/>
                <a:cs typeface="Seravek Medium"/>
              </a:rPr>
              <a:t>ssumptions</a:t>
            </a:r>
            <a:endParaRPr lang="en-US" sz="2800" spc="-100" dirty="0">
              <a:solidFill>
                <a:srgbClr val="E0662A"/>
              </a:solidFill>
              <a:latin typeface="Seravek Medium"/>
              <a:cs typeface="Seravek Medium"/>
            </a:endParaRPr>
          </a:p>
        </p:txBody>
      </p:sp>
    </p:spTree>
    <p:extLst>
      <p:ext uri="{BB962C8B-B14F-4D97-AF65-F5344CB8AC3E}">
        <p14:creationId xmlns:p14="http://schemas.microsoft.com/office/powerpoint/2010/main" xmlns="" val="1238505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Isosceles Triangle 24"/>
          <p:cNvSpPr/>
          <p:nvPr/>
        </p:nvSpPr>
        <p:spPr>
          <a:xfrm>
            <a:off x="1200033" y="880064"/>
            <a:ext cx="5990164" cy="4462403"/>
          </a:xfrm>
          <a:prstGeom prst="triangle">
            <a:avLst/>
          </a:prstGeom>
          <a:solidFill>
            <a:schemeClr val="accent1">
              <a:alpha val="25000"/>
            </a:schemeClr>
          </a:solidFill>
          <a:ln w="254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rot="21209573">
            <a:off x="1474536" y="2209207"/>
            <a:ext cx="5203479" cy="1778067"/>
            <a:chOff x="202902" y="3244418"/>
            <a:chExt cx="6175844" cy="2591954"/>
          </a:xfrm>
        </p:grpSpPr>
        <p:sp>
          <p:nvSpPr>
            <p:cNvPr id="6" name="Oval 5"/>
            <p:cNvSpPr/>
            <p:nvPr/>
          </p:nvSpPr>
          <p:spPr>
            <a:xfrm>
              <a:off x="233696" y="3245747"/>
              <a:ext cx="6145050" cy="2531407"/>
            </a:xfrm>
            <a:prstGeom prst="ellipse">
              <a:avLst/>
            </a:prstGeom>
            <a:solidFill>
              <a:schemeClr val="tx1">
                <a:alpha val="0"/>
              </a:schemeClr>
            </a:solidFill>
            <a:ln w="76200" cmpd="sng">
              <a:solidFill>
                <a:srgbClr val="D6502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rot="181064">
              <a:off x="202902" y="3244418"/>
              <a:ext cx="6145050" cy="2591954"/>
            </a:xfrm>
            <a:prstGeom prst="ellipse">
              <a:avLst/>
            </a:prstGeom>
            <a:solidFill>
              <a:schemeClr val="tx1">
                <a:alpha val="0"/>
              </a:schemeClr>
            </a:solidFill>
            <a:ln w="76200" cmpd="sng">
              <a:solidFill>
                <a:srgbClr val="18376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TextBox 2"/>
          <p:cNvSpPr txBox="1"/>
          <p:nvPr/>
        </p:nvSpPr>
        <p:spPr>
          <a:xfrm>
            <a:off x="3160086" y="2689400"/>
            <a:ext cx="2050056" cy="338554"/>
          </a:xfrm>
          <a:prstGeom prst="rect">
            <a:avLst/>
          </a:prstGeom>
          <a:noFill/>
        </p:spPr>
        <p:txBody>
          <a:bodyPr wrap="square" rtlCol="0">
            <a:spAutoFit/>
          </a:bodyPr>
          <a:lstStyle/>
          <a:p>
            <a:pPr algn="ctr"/>
            <a:r>
              <a:rPr lang="en-US" sz="1600" b="1" dirty="0" smtClean="0"/>
              <a:t>SELF-ACTUALIZATION</a:t>
            </a:r>
            <a:endParaRPr lang="en-US" sz="1600" b="1" dirty="0"/>
          </a:p>
        </p:txBody>
      </p:sp>
      <p:sp>
        <p:nvSpPr>
          <p:cNvPr id="8" name="TextBox 7"/>
          <p:cNvSpPr txBox="1"/>
          <p:nvPr/>
        </p:nvSpPr>
        <p:spPr>
          <a:xfrm>
            <a:off x="3160086" y="3540860"/>
            <a:ext cx="2050056" cy="338554"/>
          </a:xfrm>
          <a:prstGeom prst="rect">
            <a:avLst/>
          </a:prstGeom>
          <a:noFill/>
        </p:spPr>
        <p:txBody>
          <a:bodyPr wrap="square" rtlCol="0">
            <a:spAutoFit/>
          </a:bodyPr>
          <a:lstStyle/>
          <a:p>
            <a:pPr algn="ctr"/>
            <a:r>
              <a:rPr lang="en-US" sz="1600" b="1" dirty="0" smtClean="0"/>
              <a:t>EGO</a:t>
            </a:r>
            <a:endParaRPr lang="en-US" sz="1600" b="1" dirty="0"/>
          </a:p>
        </p:txBody>
      </p:sp>
      <p:sp>
        <p:nvSpPr>
          <p:cNvPr id="9" name="TextBox 8"/>
          <p:cNvSpPr txBox="1"/>
          <p:nvPr/>
        </p:nvSpPr>
        <p:spPr>
          <a:xfrm>
            <a:off x="3160086" y="3987136"/>
            <a:ext cx="2050056" cy="338554"/>
          </a:xfrm>
          <a:prstGeom prst="rect">
            <a:avLst/>
          </a:prstGeom>
          <a:noFill/>
        </p:spPr>
        <p:txBody>
          <a:bodyPr wrap="square" rtlCol="0">
            <a:spAutoFit/>
          </a:bodyPr>
          <a:lstStyle/>
          <a:p>
            <a:pPr algn="ctr"/>
            <a:r>
              <a:rPr lang="en-US" sz="1600" b="1" dirty="0" smtClean="0"/>
              <a:t>SOCIAL</a:t>
            </a:r>
            <a:endParaRPr lang="en-US" sz="1600" b="1" dirty="0"/>
          </a:p>
        </p:txBody>
      </p:sp>
      <p:sp>
        <p:nvSpPr>
          <p:cNvPr id="10" name="TextBox 9"/>
          <p:cNvSpPr txBox="1"/>
          <p:nvPr/>
        </p:nvSpPr>
        <p:spPr>
          <a:xfrm>
            <a:off x="3160086" y="4486669"/>
            <a:ext cx="2050056" cy="338554"/>
          </a:xfrm>
          <a:prstGeom prst="rect">
            <a:avLst/>
          </a:prstGeom>
          <a:noFill/>
        </p:spPr>
        <p:txBody>
          <a:bodyPr wrap="square" rtlCol="0">
            <a:spAutoFit/>
          </a:bodyPr>
          <a:lstStyle/>
          <a:p>
            <a:pPr algn="ctr"/>
            <a:r>
              <a:rPr lang="en-US" sz="1600" b="1" dirty="0" smtClean="0"/>
              <a:t>SECURITY</a:t>
            </a:r>
            <a:endParaRPr lang="en-US" sz="1600" b="1" dirty="0"/>
          </a:p>
        </p:txBody>
      </p:sp>
      <p:sp>
        <p:nvSpPr>
          <p:cNvPr id="11" name="TextBox 10"/>
          <p:cNvSpPr txBox="1"/>
          <p:nvPr/>
        </p:nvSpPr>
        <p:spPr>
          <a:xfrm>
            <a:off x="3210089" y="4969182"/>
            <a:ext cx="2050056" cy="338554"/>
          </a:xfrm>
          <a:prstGeom prst="rect">
            <a:avLst/>
          </a:prstGeom>
          <a:noFill/>
        </p:spPr>
        <p:txBody>
          <a:bodyPr wrap="square" rtlCol="0">
            <a:spAutoFit/>
          </a:bodyPr>
          <a:lstStyle/>
          <a:p>
            <a:pPr algn="ctr"/>
            <a:r>
              <a:rPr lang="en-US" sz="1600" b="1" dirty="0" smtClean="0"/>
              <a:t>PHYSICAL</a:t>
            </a:r>
            <a:endParaRPr lang="en-US" sz="1600" b="1" dirty="0"/>
          </a:p>
        </p:txBody>
      </p:sp>
      <p:sp>
        <p:nvSpPr>
          <p:cNvPr id="12" name="TextBox 11"/>
          <p:cNvSpPr txBox="1"/>
          <p:nvPr/>
        </p:nvSpPr>
        <p:spPr>
          <a:xfrm>
            <a:off x="3210089" y="3879414"/>
            <a:ext cx="2050056" cy="215444"/>
          </a:xfrm>
          <a:prstGeom prst="rect">
            <a:avLst/>
          </a:prstGeom>
          <a:noFill/>
        </p:spPr>
        <p:txBody>
          <a:bodyPr wrap="square" rtlCol="0">
            <a:spAutoFit/>
          </a:bodyPr>
          <a:lstStyle/>
          <a:p>
            <a:r>
              <a:rPr lang="en-US" sz="800" dirty="0"/>
              <a:t>(Need for being loved, belonging, inclusion)</a:t>
            </a:r>
            <a:endParaRPr lang="en-CA" sz="800" dirty="0"/>
          </a:p>
        </p:txBody>
      </p:sp>
      <p:sp>
        <p:nvSpPr>
          <p:cNvPr id="13" name="TextBox 12"/>
          <p:cNvSpPr txBox="1"/>
          <p:nvPr/>
        </p:nvSpPr>
        <p:spPr>
          <a:xfrm>
            <a:off x="3210089" y="3078754"/>
            <a:ext cx="2050056" cy="584776"/>
          </a:xfrm>
          <a:prstGeom prst="rect">
            <a:avLst/>
          </a:prstGeom>
          <a:noFill/>
        </p:spPr>
        <p:txBody>
          <a:bodyPr wrap="square" rtlCol="0">
            <a:spAutoFit/>
          </a:bodyPr>
          <a:lstStyle/>
          <a:p>
            <a:pPr algn="ctr"/>
            <a:r>
              <a:rPr lang="en-US" sz="800" dirty="0"/>
              <a:t>(Need for self-esteem, power, recognition, prestige)  </a:t>
            </a:r>
            <a:endParaRPr lang="en-CA" sz="800" dirty="0"/>
          </a:p>
          <a:p>
            <a:pPr algn="ctr"/>
            <a:r>
              <a:rPr lang="en-US" sz="800" dirty="0"/>
              <a:t>Met through achievement, recognition, promotions and bonuses.</a:t>
            </a:r>
            <a:endParaRPr lang="en-CA" sz="800" dirty="0"/>
          </a:p>
        </p:txBody>
      </p:sp>
      <p:sp>
        <p:nvSpPr>
          <p:cNvPr id="15" name="TextBox 14"/>
          <p:cNvSpPr txBox="1"/>
          <p:nvPr/>
        </p:nvSpPr>
        <p:spPr>
          <a:xfrm>
            <a:off x="3210089" y="4353166"/>
            <a:ext cx="2050056" cy="215444"/>
          </a:xfrm>
          <a:prstGeom prst="rect">
            <a:avLst/>
          </a:prstGeom>
          <a:noFill/>
        </p:spPr>
        <p:txBody>
          <a:bodyPr wrap="square" rtlCol="0">
            <a:spAutoFit/>
          </a:bodyPr>
          <a:lstStyle/>
          <a:p>
            <a:pPr algn="ctr"/>
            <a:r>
              <a:rPr lang="en-US" sz="800" dirty="0"/>
              <a:t>(Need for safety, shelter, and stability)</a:t>
            </a:r>
            <a:r>
              <a:rPr lang="en-CA" sz="800" dirty="0"/>
              <a:t> </a:t>
            </a:r>
            <a:endParaRPr lang="en-US" sz="800" b="1" dirty="0"/>
          </a:p>
        </p:txBody>
      </p:sp>
      <p:sp>
        <p:nvSpPr>
          <p:cNvPr id="23" name="Rectangle 22"/>
          <p:cNvSpPr/>
          <p:nvPr/>
        </p:nvSpPr>
        <p:spPr>
          <a:xfrm>
            <a:off x="3210089" y="2439746"/>
            <a:ext cx="2000053" cy="338554"/>
          </a:xfrm>
          <a:prstGeom prst="rect">
            <a:avLst/>
          </a:prstGeom>
        </p:spPr>
        <p:txBody>
          <a:bodyPr wrap="square">
            <a:spAutoFit/>
          </a:bodyPr>
          <a:lstStyle/>
          <a:p>
            <a:pPr algn="ctr"/>
            <a:r>
              <a:rPr lang="en-US" sz="800" dirty="0"/>
              <a:t>(Need for development, creativity).  </a:t>
            </a:r>
            <a:endParaRPr lang="en-CA" sz="800" dirty="0"/>
          </a:p>
          <a:p>
            <a:pPr algn="ctr"/>
            <a:r>
              <a:rPr lang="en-US" sz="800" dirty="0"/>
              <a:t>Met through autonomy and achievement.</a:t>
            </a:r>
            <a:endParaRPr lang="en-CA" sz="800" dirty="0"/>
          </a:p>
        </p:txBody>
      </p:sp>
      <p:sp>
        <p:nvSpPr>
          <p:cNvPr id="24" name="TextBox 23"/>
          <p:cNvSpPr txBox="1"/>
          <p:nvPr/>
        </p:nvSpPr>
        <p:spPr>
          <a:xfrm>
            <a:off x="2441577" y="4864971"/>
            <a:ext cx="3697080" cy="215444"/>
          </a:xfrm>
          <a:prstGeom prst="rect">
            <a:avLst/>
          </a:prstGeom>
          <a:noFill/>
        </p:spPr>
        <p:txBody>
          <a:bodyPr wrap="square" rtlCol="0">
            <a:spAutoFit/>
          </a:bodyPr>
          <a:lstStyle/>
          <a:p>
            <a:pPr algn="ctr"/>
            <a:r>
              <a:rPr lang="en-US" sz="800" dirty="0"/>
              <a:t>(Need for air, water, food, exercise, rest, freedom from disease and disabilities).</a:t>
            </a:r>
            <a:r>
              <a:rPr lang="en-CA" sz="800" dirty="0"/>
              <a:t> </a:t>
            </a:r>
            <a:endParaRPr lang="en-US" sz="800" b="1" dirty="0"/>
          </a:p>
        </p:txBody>
      </p:sp>
      <p:cxnSp>
        <p:nvCxnSpPr>
          <p:cNvPr id="28" name="Straight Connector 27"/>
          <p:cNvCxnSpPr/>
          <p:nvPr/>
        </p:nvCxnSpPr>
        <p:spPr>
          <a:xfrm>
            <a:off x="2904067" y="3078754"/>
            <a:ext cx="2586566"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2408767" y="3879414"/>
            <a:ext cx="3568700"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2140230" y="4325690"/>
            <a:ext cx="4095470"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1849967" y="4825223"/>
            <a:ext cx="4682066"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47" name="Rectangle 46"/>
          <p:cNvSpPr/>
          <p:nvPr/>
        </p:nvSpPr>
        <p:spPr>
          <a:xfrm>
            <a:off x="2974145" y="5668201"/>
            <a:ext cx="4572000" cy="369332"/>
          </a:xfrm>
          <a:prstGeom prst="rect">
            <a:avLst/>
          </a:prstGeom>
        </p:spPr>
        <p:txBody>
          <a:bodyPr>
            <a:spAutoFit/>
          </a:bodyPr>
          <a:lstStyle/>
          <a:p>
            <a:pPr algn="r"/>
            <a:r>
              <a:rPr lang="en-US" dirty="0" smtClean="0">
                <a:cs typeface="Arial"/>
              </a:rPr>
              <a:t>(Adapted </a:t>
            </a:r>
            <a:r>
              <a:rPr lang="en-US" dirty="0">
                <a:cs typeface="Arial"/>
              </a:rPr>
              <a:t>from </a:t>
            </a:r>
            <a:r>
              <a:rPr lang="en-US" dirty="0"/>
              <a:t>Maslow</a:t>
            </a:r>
            <a:r>
              <a:rPr lang="en-US" dirty="0" smtClean="0"/>
              <a:t>, 1943</a:t>
            </a:r>
            <a:r>
              <a:rPr lang="en-US" dirty="0" smtClean="0">
                <a:cs typeface="Arial"/>
              </a:rPr>
              <a:t>)</a:t>
            </a:r>
            <a:endParaRPr lang="en-US" dirty="0">
              <a:cs typeface="Arial"/>
            </a:endParaRPr>
          </a:p>
        </p:txBody>
      </p:sp>
      <p:sp>
        <p:nvSpPr>
          <p:cNvPr id="27" name="Title 1"/>
          <p:cNvSpPr txBox="1">
            <a:spLocks/>
          </p:cNvSpPr>
          <p:nvPr/>
        </p:nvSpPr>
        <p:spPr>
          <a:xfrm>
            <a:off x="457200" y="274638"/>
            <a:ext cx="762000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US" dirty="0" err="1" smtClean="0">
                <a:latin typeface="Seravek Medium"/>
                <a:cs typeface="Seravek Medium"/>
              </a:rPr>
              <a:t>HE</a:t>
            </a:r>
            <a:r>
              <a:rPr lang="en-US" dirty="0" err="1" smtClean="0">
                <a:solidFill>
                  <a:srgbClr val="E46C0A"/>
                </a:solidFill>
                <a:latin typeface="Seravek Medium"/>
                <a:cs typeface="Seravek Medium"/>
              </a:rPr>
              <a:t>i</a:t>
            </a:r>
            <a:r>
              <a:rPr lang="en-US" dirty="0" err="1" smtClean="0">
                <a:latin typeface="Seravek Medium"/>
                <a:cs typeface="Seravek Medium"/>
              </a:rPr>
              <a:t>E</a:t>
            </a:r>
            <a:r>
              <a:rPr lang="en-US" dirty="0" smtClean="0">
                <a:latin typeface="Seravek Medium"/>
                <a:cs typeface="Seravek Medium"/>
              </a:rPr>
              <a:t>     </a:t>
            </a:r>
            <a:r>
              <a:rPr lang="en-US" sz="2800" dirty="0">
                <a:solidFill>
                  <a:srgbClr val="E0662A"/>
                </a:solidFill>
                <a:latin typeface="Seravek Medium"/>
                <a:cs typeface="Seravek Medium"/>
              </a:rPr>
              <a:t>p</a:t>
            </a:r>
            <a:r>
              <a:rPr lang="en-US" sz="2800" dirty="0" smtClean="0">
                <a:solidFill>
                  <a:srgbClr val="E0662A"/>
                </a:solidFill>
                <a:latin typeface="Seravek Medium"/>
                <a:cs typeface="Seravek Medium"/>
              </a:rPr>
              <a:t>riorities</a:t>
            </a:r>
            <a:r>
              <a:rPr lang="en-US" sz="2800" dirty="0" smtClean="0">
                <a:latin typeface="Seravek Medium"/>
                <a:cs typeface="Seravek Medium"/>
              </a:rPr>
              <a:t>       </a:t>
            </a:r>
            <a:r>
              <a:rPr lang="en-US" sz="2800" dirty="0" smtClean="0">
                <a:solidFill>
                  <a:schemeClr val="bg1"/>
                </a:solidFill>
                <a:latin typeface="Seravek Medium"/>
                <a:cs typeface="Seravek Medium"/>
              </a:rPr>
              <a:t>.</a:t>
            </a:r>
            <a:endParaRPr lang="en-US" sz="2800" dirty="0">
              <a:solidFill>
                <a:schemeClr val="bg1"/>
              </a:solidFill>
              <a:latin typeface="Seravek Medium"/>
              <a:cs typeface="Seravek Medium"/>
            </a:endParaRPr>
          </a:p>
        </p:txBody>
      </p:sp>
    </p:spTree>
    <p:extLst>
      <p:ext uri="{BB962C8B-B14F-4D97-AF65-F5344CB8AC3E}">
        <p14:creationId xmlns:p14="http://schemas.microsoft.com/office/powerpoint/2010/main" xmlns="" val="1281246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199" y="2147080"/>
            <a:ext cx="7961761"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US" dirty="0" err="1">
                <a:latin typeface="Seravek Medium"/>
                <a:cs typeface="Seravek Medium"/>
              </a:rPr>
              <a:t>HE</a:t>
            </a:r>
            <a:r>
              <a:rPr lang="en-US" dirty="0" err="1">
                <a:solidFill>
                  <a:srgbClr val="E46C0A"/>
                </a:solidFill>
                <a:latin typeface="Seravek Medium"/>
                <a:cs typeface="Seravek Medium"/>
              </a:rPr>
              <a:t>i</a:t>
            </a:r>
            <a:r>
              <a:rPr lang="en-US" dirty="0" err="1">
                <a:latin typeface="Seravek Medium"/>
                <a:cs typeface="Seravek Medium"/>
              </a:rPr>
              <a:t>E</a:t>
            </a:r>
            <a:r>
              <a:rPr lang="en-US" dirty="0" smtClean="0">
                <a:latin typeface="Seravek Medium"/>
                <a:cs typeface="Seravek Medium"/>
              </a:rPr>
              <a:t> </a:t>
            </a:r>
            <a:r>
              <a:rPr lang="en-US" sz="2800" dirty="0" smtClean="0">
                <a:solidFill>
                  <a:srgbClr val="E0662A"/>
                </a:solidFill>
                <a:latin typeface="Seravek Medium"/>
                <a:cs typeface="Seravek Medium"/>
              </a:rPr>
              <a:t>legal and humanitarian frameworks</a:t>
            </a:r>
            <a:endParaRPr lang="en-US" sz="2800" dirty="0">
              <a:latin typeface="Seravek Medium"/>
              <a:cs typeface="Seravek Medium"/>
            </a:endParaRPr>
          </a:p>
        </p:txBody>
      </p:sp>
      <p:sp>
        <p:nvSpPr>
          <p:cNvPr id="5" name="Content Placeholder 2"/>
          <p:cNvSpPr txBox="1">
            <a:spLocks/>
          </p:cNvSpPr>
          <p:nvPr/>
        </p:nvSpPr>
        <p:spPr>
          <a:xfrm>
            <a:off x="457200" y="1600200"/>
            <a:ext cx="7620000" cy="3816752"/>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marL="342900" lvl="0" indent="-342900">
              <a:spcAft>
                <a:spcPts val="600"/>
              </a:spcAft>
              <a:buFont typeface="Wingdings" charset="2"/>
              <a:buChar char="§"/>
            </a:pPr>
            <a:endParaRPr lang="en-US" dirty="0" smtClean="0"/>
          </a:p>
          <a:p>
            <a:pPr lvl="0" algn="r">
              <a:lnSpc>
                <a:spcPct val="120000"/>
              </a:lnSpc>
            </a:pPr>
            <a:endParaRPr lang="en-US" sz="1500" dirty="0" smtClean="0">
              <a:solidFill>
                <a:srgbClr val="000000"/>
              </a:solidFill>
            </a:endParaRPr>
          </a:p>
        </p:txBody>
      </p:sp>
    </p:spTree>
    <p:extLst>
      <p:ext uri="{BB962C8B-B14F-4D97-AF65-F5344CB8AC3E}">
        <p14:creationId xmlns:p14="http://schemas.microsoft.com/office/powerpoint/2010/main" xmlns="" val="16860769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427</TotalTime>
  <Words>1505</Words>
  <Application>Microsoft Office PowerPoint</Application>
  <PresentationFormat>On-screen Show (4:3)</PresentationFormat>
  <Paragraphs>166</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HEiE</vt:lpstr>
      <vt:lpstr>Slide 2</vt:lpstr>
      <vt:lpstr>Slide 3</vt:lpstr>
      <vt:lpstr>Humanitarian Aid       Priorities                                .</vt:lpstr>
      <vt:lpstr>Slide 5</vt:lpstr>
      <vt:lpstr>HEiE  subverting the assumptions</vt:lpstr>
      <vt:lpstr>Slide 7</vt:lpstr>
      <vt:lpstr>Slide 8</vt:lpstr>
      <vt:lpstr>Slide 9</vt:lpstr>
      <vt:lpstr>Slide 10</vt:lpstr>
      <vt:lpstr>UNHCR:   educational strategy</vt:lpstr>
      <vt:lpstr>Slide 12</vt:lpstr>
      <vt:lpstr>Slide 13</vt:lpstr>
      <vt:lpstr>Slide 14</vt:lpstr>
      <vt:lpstr>Slide 15</vt:lpstr>
      <vt:lpstr>Hope</vt:lpstr>
      <vt:lpstr>Slide 17</vt:lpstr>
      <vt:lpstr>Slide 18</vt:lpstr>
      <vt:lpstr>References</vt:lpstr>
      <vt:lpstr>References</vt:lpstr>
    </vt:vector>
  </TitlesOfParts>
  <Company>Wousdtra, MacKis, MacIsaac A-Frame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Peggy Lynn</dc:creator>
  <cp:lastModifiedBy>macisaac</cp:lastModifiedBy>
  <cp:revision>37</cp:revision>
  <cp:lastPrinted>2016-08-30T16:44:48Z</cp:lastPrinted>
  <dcterms:created xsi:type="dcterms:W3CDTF">2016-08-03T23:25:54Z</dcterms:created>
  <dcterms:modified xsi:type="dcterms:W3CDTF">2016-08-31T16:05:29Z</dcterms:modified>
</cp:coreProperties>
</file>