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53"/>
  </p:notesMasterIdLst>
  <p:handoutMasterIdLst>
    <p:handoutMasterId r:id="rId54"/>
  </p:handoutMasterIdLst>
  <p:sldIdLst>
    <p:sldId id="256" r:id="rId2"/>
    <p:sldId id="330" r:id="rId3"/>
    <p:sldId id="257" r:id="rId4"/>
    <p:sldId id="258" r:id="rId5"/>
    <p:sldId id="260" r:id="rId6"/>
    <p:sldId id="261" r:id="rId7"/>
    <p:sldId id="331" r:id="rId8"/>
    <p:sldId id="332" r:id="rId9"/>
    <p:sldId id="333" r:id="rId10"/>
    <p:sldId id="336" r:id="rId11"/>
    <p:sldId id="339" r:id="rId12"/>
    <p:sldId id="338" r:id="rId13"/>
    <p:sldId id="341" r:id="rId14"/>
    <p:sldId id="340" r:id="rId15"/>
    <p:sldId id="342" r:id="rId16"/>
    <p:sldId id="345" r:id="rId17"/>
    <p:sldId id="343" r:id="rId18"/>
    <p:sldId id="346" r:id="rId19"/>
    <p:sldId id="300" r:id="rId20"/>
    <p:sldId id="301" r:id="rId21"/>
    <p:sldId id="302" r:id="rId22"/>
    <p:sldId id="303" r:id="rId23"/>
    <p:sldId id="304" r:id="rId24"/>
    <p:sldId id="305" r:id="rId25"/>
    <p:sldId id="348" r:id="rId26"/>
    <p:sldId id="347" r:id="rId27"/>
    <p:sldId id="349" r:id="rId28"/>
    <p:sldId id="308" r:id="rId29"/>
    <p:sldId id="350" r:id="rId30"/>
    <p:sldId id="309" r:id="rId31"/>
    <p:sldId id="310" r:id="rId32"/>
    <p:sldId id="351" r:id="rId33"/>
    <p:sldId id="352" r:id="rId34"/>
    <p:sldId id="312" r:id="rId35"/>
    <p:sldId id="313" r:id="rId36"/>
    <p:sldId id="314" r:id="rId37"/>
    <p:sldId id="315" r:id="rId38"/>
    <p:sldId id="316" r:id="rId39"/>
    <p:sldId id="317" r:id="rId40"/>
    <p:sldId id="318" r:id="rId41"/>
    <p:sldId id="319" r:id="rId42"/>
    <p:sldId id="320" r:id="rId43"/>
    <p:sldId id="321" r:id="rId44"/>
    <p:sldId id="322" r:id="rId45"/>
    <p:sldId id="323" r:id="rId46"/>
    <p:sldId id="324" r:id="rId47"/>
    <p:sldId id="325" r:id="rId48"/>
    <p:sldId id="326" r:id="rId49"/>
    <p:sldId id="327" r:id="rId50"/>
    <p:sldId id="328" r:id="rId51"/>
    <p:sldId id="329" r:id="rId52"/>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426"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CF40C88F-8116-4F02-BD32-C92C481B9CFA}" type="datetimeFigureOut">
              <a:rPr lang="en-US" smtClean="0"/>
              <a:t>9/11/2013</a:t>
            </a:fld>
            <a:endParaRPr lang="en-US"/>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BB1A5418-2024-4ACB-9003-43F5C3DBC408}"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BFCC99DC-C0C2-4BDC-A1AB-BC101C320324}" type="datetimeFigureOut">
              <a:rPr lang="en-US" smtClean="0"/>
              <a:pPr/>
              <a:t>9/11/2013</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C4407AE2-E4B1-4834-9BC3-67EBCAA7B75A}" type="slidenum">
              <a:rPr lang="en-US" smtClean="0"/>
              <a:pPr/>
              <a:t>‹#›</a:t>
            </a:fld>
            <a:endParaRPr lang="en-US" dirty="0"/>
          </a:p>
        </p:txBody>
      </p:sp>
    </p:spTree>
    <p:extLst>
      <p:ext uri="{BB962C8B-B14F-4D97-AF65-F5344CB8AC3E}">
        <p14:creationId xmlns:p14="http://schemas.microsoft.com/office/powerpoint/2010/main" xmlns="" val="37074523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4407AE2-E4B1-4834-9BC3-67EBCAA7B75A}" type="slidenum">
              <a:rPr lang="en-US" smtClean="0"/>
              <a:pPr/>
              <a:t>6</a:t>
            </a:fld>
            <a:endParaRPr lang="en-US" dirty="0"/>
          </a:p>
        </p:txBody>
      </p:sp>
    </p:spTree>
    <p:extLst>
      <p:ext uri="{BB962C8B-B14F-4D97-AF65-F5344CB8AC3E}">
        <p14:creationId xmlns:p14="http://schemas.microsoft.com/office/powerpoint/2010/main" xmlns="" val="19990612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2E2065-F8FB-42F8-B1BA-B0986F87BFBB}" type="slidenum">
              <a:rPr lang="en-US"/>
              <a:pPr/>
              <a:t>50</a:t>
            </a:fld>
            <a:endParaRPr lang="en-US" dirty="0"/>
          </a:p>
        </p:txBody>
      </p:sp>
      <p:sp>
        <p:nvSpPr>
          <p:cNvPr id="83970" name="Rectangle 2"/>
          <p:cNvSpPr>
            <a:spLocks noGrp="1" noRot="1" noChangeAspect="1" noChangeArrowheads="1" noTextEdit="1"/>
          </p:cNvSpPr>
          <p:nvPr>
            <p:ph type="sldImg"/>
          </p:nvPr>
        </p:nvSpPr>
        <p:spPr>
          <a:ln/>
        </p:spPr>
      </p:sp>
      <p:sp>
        <p:nvSpPr>
          <p:cNvPr id="83971" name="Rectangle 3"/>
          <p:cNvSpPr>
            <a:spLocks noGrp="1" noChangeArrowheads="1"/>
          </p:cNvSpPr>
          <p:nvPr>
            <p:ph type="body" idx="1"/>
          </p:nvPr>
        </p:nvSpPr>
        <p:spPr>
          <a:xfrm>
            <a:off x="934720" y="4415790"/>
            <a:ext cx="5140960" cy="4183380"/>
          </a:xfrm>
        </p:spPr>
        <p:txBody>
          <a:bodyPr/>
          <a:lstStyle/>
          <a:p>
            <a:r>
              <a:rPr lang="en-US" dirty="0"/>
              <a:t>Kids always get the last word, don’t they?</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589D832-350C-44B3-B145-14B4293F8E10}" type="datetimeFigureOut">
              <a:rPr lang="en-US" smtClean="0"/>
              <a:pPr/>
              <a:t>9/11/2013</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B2EAF7D-ADD8-4CFD-8753-4B9E5A1EC62F}" type="slidenum">
              <a:rPr lang="en-US" smtClean="0"/>
              <a:pPr/>
              <a:t>‹#›</a:t>
            </a:fld>
            <a:endParaRPr lang="en-US" dirty="0"/>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89D832-350C-44B3-B145-14B4293F8E10}" type="datetimeFigureOut">
              <a:rPr lang="en-US" smtClean="0"/>
              <a:pPr/>
              <a:t>9/11/2013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B2EAF7D-ADD8-4CFD-8753-4B9E5A1EC62F}"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6915912" y="3009901"/>
            <a:ext cx="457200" cy="441325"/>
          </a:xfrm>
        </p:spPr>
        <p:txBody>
          <a:bodyPr/>
          <a:lstStyle/>
          <a:p>
            <a:fld id="{0B2EAF7D-ADD8-4CFD-8753-4B9E5A1EC62F}" type="slidenum">
              <a:rPr lang="en-US" smtClean="0"/>
              <a:pPr/>
              <a:t>‹#›</a:t>
            </a:fld>
            <a:endParaRPr lang="en-US" dirty="0"/>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89D832-350C-44B3-B145-14B4293F8E10}" type="datetimeFigureOut">
              <a:rPr lang="en-US" smtClean="0"/>
              <a:pPr/>
              <a:t>9/11/2013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589D832-350C-44B3-B145-14B4293F8E10}" type="datetimeFigureOut">
              <a:rPr lang="en-US" smtClean="0"/>
              <a:pPr/>
              <a:t>9/11/2013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4361688" y="1026372"/>
            <a:ext cx="457200" cy="441325"/>
          </a:xfrm>
        </p:spPr>
        <p:txBody>
          <a:bodyPr/>
          <a:lstStyle/>
          <a:p>
            <a:fld id="{0B2EAF7D-ADD8-4CFD-8753-4B9E5A1EC62F}" type="slidenum">
              <a:rPr lang="en-US" smtClean="0"/>
              <a:pPr/>
              <a:t>‹#›</a:t>
            </a:fld>
            <a:endParaRPr lang="en-US" dirty="0"/>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dirty="0"/>
          </a:p>
        </p:txBody>
      </p:sp>
      <p:sp>
        <p:nvSpPr>
          <p:cNvPr id="4" name="Date Placeholder 3"/>
          <p:cNvSpPr>
            <a:spLocks noGrp="1"/>
          </p:cNvSpPr>
          <p:nvPr>
            <p:ph type="dt" sz="half" idx="10"/>
          </p:nvPr>
        </p:nvSpPr>
        <p:spPr/>
        <p:txBody>
          <a:bodyPr/>
          <a:lstStyle/>
          <a:p>
            <a:fld id="{D589D832-350C-44B3-B145-14B4293F8E10}" type="datetimeFigureOut">
              <a:rPr lang="en-US" smtClean="0"/>
              <a:pPr/>
              <a:t>9/11/2013</a:t>
            </a:fld>
            <a:endParaRPr lang="en-US" dirty="0"/>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0B2EAF7D-ADD8-4CFD-8753-4B9E5A1EC62F}" type="slidenum">
              <a:rPr lang="en-US" smtClean="0"/>
              <a:pPr/>
              <a:t>‹#›</a:t>
            </a:fld>
            <a:endParaRPr lang="en-US" dirty="0"/>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D589D832-350C-44B3-B145-14B4293F8E10}" type="datetimeFigureOut">
              <a:rPr lang="en-US" smtClean="0"/>
              <a:pPr/>
              <a:t>9/11/2013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B2EAF7D-ADD8-4CFD-8753-4B9E5A1EC62F}" type="slidenum">
              <a:rPr lang="en-US" smtClean="0"/>
              <a:pPr/>
              <a:t>‹#›</a:t>
            </a:fld>
            <a:endParaRPr lang="en-US" dirty="0"/>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589D832-350C-44B3-B145-14B4293F8E10}" type="datetimeFigureOut">
              <a:rPr lang="en-US" smtClean="0"/>
              <a:pPr/>
              <a:t>9/11/2013</a:t>
            </a:fld>
            <a:endParaRPr lang="en-US" dirty="0"/>
          </a:p>
        </p:txBody>
      </p:sp>
      <p:sp>
        <p:nvSpPr>
          <p:cNvPr id="8" name="Footer Placeholder 7"/>
          <p:cNvSpPr>
            <a:spLocks noGrp="1"/>
          </p:cNvSpPr>
          <p:nvPr>
            <p:ph type="ftr" sz="quarter" idx="11"/>
          </p:nvPr>
        </p:nvSpPr>
        <p:spPr>
          <a:xfrm>
            <a:off x="304800" y="6409944"/>
            <a:ext cx="3581400" cy="365760"/>
          </a:xfrm>
        </p:spPr>
        <p:txBody>
          <a:bodyPr/>
          <a:lstStyle/>
          <a:p>
            <a:endParaRPr lang="en-US" dirty="0"/>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0B2EAF7D-ADD8-4CFD-8753-4B9E5A1EC62F}" type="slidenum">
              <a:rPr lang="en-US" smtClean="0"/>
              <a:pPr/>
              <a:t>‹#›</a:t>
            </a:fld>
            <a:endParaRPr lang="en-US" dirty="0"/>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589D832-350C-44B3-B145-14B4293F8E10}" type="datetimeFigureOut">
              <a:rPr lang="en-US" smtClean="0"/>
              <a:pPr/>
              <a:t>9/11/2013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a:xfrm>
            <a:off x="4343400" y="1036020"/>
            <a:ext cx="457200" cy="441325"/>
          </a:xfrm>
        </p:spPr>
        <p:txBody>
          <a:bodyPr/>
          <a:lstStyle/>
          <a:p>
            <a:fld id="{0B2EAF7D-ADD8-4CFD-8753-4B9E5A1EC62F}"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D589D832-350C-44B3-B145-14B4293F8E10}" type="datetimeFigureOut">
              <a:rPr lang="en-US" smtClean="0"/>
              <a:pPr/>
              <a:t>9/11/2013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0B2EAF7D-ADD8-4CFD-8753-4B9E5A1EC62F}"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0B2EAF7D-ADD8-4CFD-8753-4B9E5A1EC62F}" type="slidenum">
              <a:rPr lang="en-US" smtClean="0"/>
              <a:pPr/>
              <a:t>‹#›</a:t>
            </a:fld>
            <a:endParaRPr lang="en-US" dirty="0"/>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p:txBody>
          <a:bodyPr/>
          <a:lstStyle/>
          <a:p>
            <a:fld id="{D589D832-350C-44B3-B145-14B4293F8E10}" type="datetimeFigureOut">
              <a:rPr lang="en-US" smtClean="0"/>
              <a:pPr/>
              <a:t>9/11/2013</a:t>
            </a:fld>
            <a:endParaRPr lang="en-US" dirty="0"/>
          </a:p>
        </p:txBody>
      </p:sp>
      <p:sp>
        <p:nvSpPr>
          <p:cNvPr id="6" name="Footer Placeholder 5"/>
          <p:cNvSpPr>
            <a:spLocks noGrp="1"/>
          </p:cNvSpPr>
          <p:nvPr>
            <p:ph type="ftr" sz="quarter" idx="11"/>
          </p:nvPr>
        </p:nvSpPr>
        <p:spPr>
          <a:xfrm>
            <a:off x="301752" y="6410848"/>
            <a:ext cx="3383280" cy="365760"/>
          </a:xfrm>
        </p:spPr>
        <p:txBody>
          <a:bodyPr/>
          <a:lstStyle/>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7" name="Slide Number Placeholder 6"/>
          <p:cNvSpPr>
            <a:spLocks noGrp="1"/>
          </p:cNvSpPr>
          <p:nvPr>
            <p:ph type="sldNum" sz="quarter" idx="12"/>
          </p:nvPr>
        </p:nvSpPr>
        <p:spPr>
          <a:xfrm>
            <a:off x="1371600" y="312738"/>
            <a:ext cx="457200" cy="441325"/>
          </a:xfrm>
        </p:spPr>
        <p:txBody>
          <a:bodyPr/>
          <a:lstStyle/>
          <a:p>
            <a:fld id="{0B2EAF7D-ADD8-4CFD-8753-4B9E5A1EC62F}" type="slidenum">
              <a:rPr lang="en-US" smtClean="0"/>
              <a:pPr/>
              <a:t>‹#›</a:t>
            </a:fld>
            <a:endParaRPr lang="en-US" dirty="0"/>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dirty="0"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Date Placeholder 4"/>
          <p:cNvSpPr>
            <a:spLocks noGrp="1"/>
          </p:cNvSpPr>
          <p:nvPr>
            <p:ph type="dt" sz="half" idx="10"/>
          </p:nvPr>
        </p:nvSpPr>
        <p:spPr>
          <a:xfrm>
            <a:off x="5788152" y="6404984"/>
            <a:ext cx="3044952" cy="365760"/>
          </a:xfrm>
        </p:spPr>
        <p:txBody>
          <a:bodyPr/>
          <a:lstStyle/>
          <a:p>
            <a:fld id="{D589D832-350C-44B3-B145-14B4293F8E10}" type="datetimeFigureOut">
              <a:rPr lang="en-US" smtClean="0"/>
              <a:pPr/>
              <a:t>9/11/2013</a:t>
            </a:fld>
            <a:endParaRPr lang="en-US" dirty="0"/>
          </a:p>
        </p:txBody>
      </p:sp>
      <p:sp>
        <p:nvSpPr>
          <p:cNvPr id="6" name="Footer Placeholder 5"/>
          <p:cNvSpPr>
            <a:spLocks noGrp="1"/>
          </p:cNvSpPr>
          <p:nvPr>
            <p:ph type="ftr" sz="quarter" idx="11"/>
          </p:nvPr>
        </p:nvSpPr>
        <p:spPr>
          <a:xfrm>
            <a:off x="301752" y="6410848"/>
            <a:ext cx="3584448" cy="365760"/>
          </a:xfrm>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D589D832-350C-44B3-B145-14B4293F8E10}" type="datetimeFigureOut">
              <a:rPr lang="en-US" smtClean="0"/>
              <a:pPr/>
              <a:t>9/11/2013</a:t>
            </a:fld>
            <a:endParaRPr lang="en-US" dirty="0"/>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dirty="0"/>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0B2EAF7D-ADD8-4CFD-8753-4B9E5A1EC62F}" type="slidenum">
              <a:rPr lang="en-US" smtClean="0"/>
              <a:pPr/>
              <a:t>‹#›</a:t>
            </a:fld>
            <a:endParaRPr lang="en-US" dirty="0"/>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4.w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2819400"/>
            <a:ext cx="6400800" cy="2971800"/>
          </a:xfrm>
        </p:spPr>
        <p:txBody>
          <a:bodyPr>
            <a:noAutofit/>
          </a:bodyPr>
          <a:lstStyle/>
          <a:p>
            <a:r>
              <a:rPr lang="en-US" sz="2200" dirty="0" smtClean="0"/>
              <a:t>Jeff Chang, Ph.D., R.Psych.</a:t>
            </a:r>
          </a:p>
          <a:p>
            <a:r>
              <a:rPr lang="en-US" sz="2200" dirty="0" smtClean="0"/>
              <a:t>Associate Professor</a:t>
            </a:r>
          </a:p>
          <a:p>
            <a:r>
              <a:rPr lang="en-US" sz="2200" dirty="0" smtClean="0"/>
              <a:t>Athabasca University</a:t>
            </a:r>
          </a:p>
          <a:p>
            <a:endParaRPr lang="en-US" sz="2200" dirty="0"/>
          </a:p>
          <a:p>
            <a:r>
              <a:rPr lang="en-US" sz="2200" dirty="0" smtClean="0"/>
              <a:t>Director, the family Psychology Centre</a:t>
            </a:r>
          </a:p>
        </p:txBody>
      </p:sp>
      <p:sp>
        <p:nvSpPr>
          <p:cNvPr id="2" name="Title 1"/>
          <p:cNvSpPr>
            <a:spLocks noGrp="1"/>
          </p:cNvSpPr>
          <p:nvPr>
            <p:ph type="ctrTitle"/>
          </p:nvPr>
        </p:nvSpPr>
        <p:spPr/>
        <p:txBody>
          <a:bodyPr>
            <a:normAutofit fontScale="90000"/>
          </a:bodyPr>
          <a:lstStyle/>
          <a:p>
            <a:r>
              <a:rPr lang="en-US" dirty="0"/>
              <a:t>Two School-Based Mental Health Services: One Systemic Approach </a:t>
            </a:r>
          </a:p>
        </p:txBody>
      </p:sp>
    </p:spTree>
    <p:extLst>
      <p:ext uri="{BB962C8B-B14F-4D97-AF65-F5344CB8AC3E}">
        <p14:creationId xmlns:p14="http://schemas.microsoft.com/office/powerpoint/2010/main" xmlns="" val="27388985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a:effectLst>
                  <a:outerShdw blurRad="38100" dist="38100" dir="2700000" algn="tl">
                    <a:srgbClr val="000000">
                      <a:alpha val="43137"/>
                    </a:srgbClr>
                  </a:outerShdw>
                </a:effectLst>
              </a:rPr>
              <a:t>Two School-Based Mental Health Services</a:t>
            </a:r>
          </a:p>
        </p:txBody>
      </p:sp>
      <p:sp>
        <p:nvSpPr>
          <p:cNvPr id="3" name="Content Placeholder 2"/>
          <p:cNvSpPr>
            <a:spLocks noGrp="1"/>
          </p:cNvSpPr>
          <p:nvPr>
            <p:ph sz="quarter" idx="1"/>
          </p:nvPr>
        </p:nvSpPr>
        <p:spPr>
          <a:xfrm>
            <a:off x="301752" y="1527048"/>
            <a:ext cx="8503920" cy="4797552"/>
          </a:xfrm>
        </p:spPr>
        <p:txBody>
          <a:bodyPr>
            <a:normAutofit/>
          </a:bodyPr>
          <a:lstStyle/>
          <a:p>
            <a:r>
              <a:rPr lang="en-US" sz="3200" dirty="0" smtClean="0"/>
              <a:t>Family-School-System Consultation Service (Student Health Partnership) – </a:t>
            </a:r>
            <a:r>
              <a:rPr lang="en-US" sz="3200" i="1" dirty="0" smtClean="0"/>
              <a:t>mental health therapists providing a targeted larger systems consultation service</a:t>
            </a:r>
          </a:p>
          <a:p>
            <a:endParaRPr lang="en-US" sz="3200" dirty="0" smtClean="0"/>
          </a:p>
          <a:p>
            <a:r>
              <a:rPr lang="en-US" sz="3200" dirty="0" smtClean="0"/>
              <a:t>Wellness Empowerment Program (Mental Health Capacity Building Projects) – </a:t>
            </a:r>
            <a:r>
              <a:rPr lang="en-US" sz="3200" i="1" dirty="0" smtClean="0"/>
              <a:t>universal in-school mental health programming</a:t>
            </a:r>
            <a:endParaRPr lang="en-US" sz="3200" i="1" dirty="0"/>
          </a:p>
        </p:txBody>
      </p:sp>
    </p:spTree>
    <p:extLst>
      <p:ext uri="{BB962C8B-B14F-4D97-AF65-F5344CB8AC3E}">
        <p14:creationId xmlns:p14="http://schemas.microsoft.com/office/powerpoint/2010/main" xmlns="" val="7302677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i="1" dirty="0">
                <a:effectLst>
                  <a:outerShdw blurRad="38100" dist="38100" dir="2700000" algn="tl">
                    <a:srgbClr val="000000">
                      <a:alpha val="43137"/>
                    </a:srgbClr>
                  </a:outerShdw>
                </a:effectLst>
              </a:rPr>
              <a:t>Family-School-System Consultation Service</a:t>
            </a:r>
            <a:endParaRPr lang="en-US" i="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301752" y="1527048"/>
            <a:ext cx="8503920" cy="4797552"/>
          </a:xfrm>
        </p:spPr>
        <p:txBody>
          <a:bodyPr>
            <a:normAutofit fontScale="85000" lnSpcReduction="10000"/>
          </a:bodyPr>
          <a:lstStyle/>
          <a:p>
            <a:pPr marL="0" indent="0" hangingPunct="0">
              <a:buNone/>
            </a:pPr>
            <a:r>
              <a:rPr lang="en-US" sz="3200" i="1" dirty="0"/>
              <a:t>Referral </a:t>
            </a:r>
            <a:r>
              <a:rPr lang="en-US" sz="3200" i="1" dirty="0" smtClean="0"/>
              <a:t>criteria:</a:t>
            </a:r>
            <a:endParaRPr lang="en-US" sz="3200" i="1" dirty="0"/>
          </a:p>
          <a:p>
            <a:pPr hangingPunct="0"/>
            <a:r>
              <a:rPr lang="en-US" sz="3000" dirty="0" smtClean="0"/>
              <a:t>Students </a:t>
            </a:r>
            <a:r>
              <a:rPr lang="en-US" sz="3000" dirty="0"/>
              <a:t>from Grades 1 to 12 in any independent school experiencing emotional-behavioral problems, and who have exhausted the resources of their school. Referrals are accepted from the school in which the student is registered. </a:t>
            </a:r>
            <a:endParaRPr lang="en-US" sz="3000" dirty="0" smtClean="0"/>
          </a:p>
          <a:p>
            <a:pPr hangingPunct="0"/>
            <a:endParaRPr lang="en-US" dirty="0"/>
          </a:p>
          <a:p>
            <a:pPr marL="0" indent="0" hangingPunct="0">
              <a:buNone/>
            </a:pPr>
            <a:r>
              <a:rPr lang="en-US" sz="3500" i="1" dirty="0" smtClean="0"/>
              <a:t>Purpose</a:t>
            </a:r>
            <a:r>
              <a:rPr lang="en-US" sz="3500" i="1" dirty="0"/>
              <a:t>:</a:t>
            </a:r>
          </a:p>
          <a:p>
            <a:pPr hangingPunct="0"/>
            <a:endParaRPr lang="en-US" dirty="0"/>
          </a:p>
          <a:p>
            <a:pPr hangingPunct="0"/>
            <a:r>
              <a:rPr lang="en-US" sz="3000" dirty="0"/>
              <a:t>To facilitate planning, support, and implementation, to maximize school success for the student, and system responsiveness to the family.</a:t>
            </a:r>
          </a:p>
          <a:p>
            <a:pPr hangingPunct="0"/>
            <a:endParaRPr lang="en-US" sz="3000" dirty="0"/>
          </a:p>
          <a:p>
            <a:endParaRPr lang="en-US" dirty="0"/>
          </a:p>
        </p:txBody>
      </p:sp>
    </p:spTree>
    <p:extLst>
      <p:ext uri="{BB962C8B-B14F-4D97-AF65-F5344CB8AC3E}">
        <p14:creationId xmlns:p14="http://schemas.microsoft.com/office/powerpoint/2010/main" xmlns="" val="290692229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i="1" dirty="0">
                <a:effectLst>
                  <a:outerShdw blurRad="38100" dist="38100" dir="2700000" algn="tl">
                    <a:srgbClr val="000000">
                      <a:alpha val="43137"/>
                    </a:srgbClr>
                  </a:outerShdw>
                </a:effectLst>
              </a:rPr>
              <a:t>Family-School-System Consultation Service</a:t>
            </a:r>
            <a:endParaRPr lang="en-US" i="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normAutofit/>
          </a:bodyPr>
          <a:lstStyle/>
          <a:p>
            <a:pPr marL="0" indent="0">
              <a:buNone/>
            </a:pPr>
            <a:r>
              <a:rPr lang="en-US" i="1" dirty="0"/>
              <a:t>What happens at the Consultation Meeting?</a:t>
            </a:r>
          </a:p>
          <a:p>
            <a:endParaRPr lang="en-US" dirty="0"/>
          </a:p>
          <a:p>
            <a:pPr marL="0" indent="0" hangingPunct="0">
              <a:buNone/>
            </a:pPr>
            <a:r>
              <a:rPr lang="en-US" dirty="0"/>
              <a:t>The Mental Health </a:t>
            </a:r>
            <a:r>
              <a:rPr lang="en-US" dirty="0" smtClean="0"/>
              <a:t>Consultant conducts a larger systems interview to:</a:t>
            </a:r>
            <a:endParaRPr lang="en-US" dirty="0"/>
          </a:p>
          <a:p>
            <a:pPr lvl="0"/>
            <a:r>
              <a:rPr lang="en-US" dirty="0"/>
              <a:t>obtain their view of the </a:t>
            </a:r>
            <a:r>
              <a:rPr lang="en-US" dirty="0" smtClean="0"/>
              <a:t>problem</a:t>
            </a:r>
            <a:endParaRPr lang="en-US" dirty="0"/>
          </a:p>
          <a:p>
            <a:pPr lvl="0"/>
            <a:r>
              <a:rPr lang="en-US" dirty="0"/>
              <a:t>clarify </a:t>
            </a:r>
            <a:r>
              <a:rPr lang="en-US" dirty="0" smtClean="0"/>
              <a:t>goals</a:t>
            </a:r>
            <a:endParaRPr lang="en-US" dirty="0"/>
          </a:p>
          <a:p>
            <a:pPr lvl="0"/>
            <a:r>
              <a:rPr lang="en-US" dirty="0"/>
              <a:t>list attempted </a:t>
            </a:r>
            <a:r>
              <a:rPr lang="en-US" dirty="0" smtClean="0"/>
              <a:t>solutions</a:t>
            </a:r>
            <a:endParaRPr lang="en-US" dirty="0"/>
          </a:p>
          <a:p>
            <a:pPr lvl="0"/>
            <a:r>
              <a:rPr lang="en-US" dirty="0"/>
              <a:t>learn what additional supports or services would be considered helpful by the </a:t>
            </a:r>
            <a:r>
              <a:rPr lang="en-US" dirty="0" smtClean="0"/>
              <a:t>partners</a:t>
            </a:r>
            <a:endParaRPr lang="en-US" dirty="0"/>
          </a:p>
          <a:p>
            <a:pPr hangingPunct="0"/>
            <a:endParaRPr lang="en-US" dirty="0"/>
          </a:p>
          <a:p>
            <a:endParaRPr lang="en-US" dirty="0"/>
          </a:p>
        </p:txBody>
      </p:sp>
    </p:spTree>
    <p:extLst>
      <p:ext uri="{BB962C8B-B14F-4D97-AF65-F5344CB8AC3E}">
        <p14:creationId xmlns:p14="http://schemas.microsoft.com/office/powerpoint/2010/main" xmlns="" val="217677615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i="1" dirty="0">
                <a:effectLst>
                  <a:outerShdw blurRad="38100" dist="38100" dir="2700000" algn="tl">
                    <a:srgbClr val="000000">
                      <a:alpha val="43137"/>
                    </a:srgbClr>
                  </a:outerShdw>
                </a:effectLst>
              </a:rPr>
              <a:t>Family-School-System Consultation Service</a:t>
            </a:r>
            <a:endParaRPr lang="en-US" i="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normAutofit/>
          </a:bodyPr>
          <a:lstStyle/>
          <a:p>
            <a:pPr lvl="0"/>
            <a:r>
              <a:rPr lang="en-US" sz="3200" dirty="0"/>
              <a:t>ascertain what additional information (diagnosis or assessment) would be useful to the partners </a:t>
            </a:r>
          </a:p>
          <a:p>
            <a:pPr lvl="0"/>
            <a:r>
              <a:rPr lang="en-US" sz="3200" dirty="0"/>
              <a:t>make a plan, clearly specifying the contributions of the school, parents, student, FPC, and other service </a:t>
            </a:r>
            <a:r>
              <a:rPr lang="en-US" sz="3200" dirty="0" smtClean="0"/>
              <a:t>providers</a:t>
            </a:r>
            <a:endParaRPr lang="en-US" sz="3200" dirty="0"/>
          </a:p>
        </p:txBody>
      </p:sp>
    </p:spTree>
    <p:extLst>
      <p:ext uri="{BB962C8B-B14F-4D97-AF65-F5344CB8AC3E}">
        <p14:creationId xmlns:p14="http://schemas.microsoft.com/office/powerpoint/2010/main" xmlns="" val="332434273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i="1" dirty="0">
                <a:effectLst>
                  <a:outerShdw blurRad="38100" dist="38100" dir="2700000" algn="tl">
                    <a:srgbClr val="000000">
                      <a:alpha val="43137"/>
                    </a:srgbClr>
                  </a:outerShdw>
                </a:effectLst>
              </a:rPr>
              <a:t>Family-School-System Consultation Service</a:t>
            </a:r>
            <a:endParaRPr lang="en-US" i="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301752" y="1527048"/>
            <a:ext cx="8503920" cy="4797552"/>
          </a:xfrm>
        </p:spPr>
        <p:txBody>
          <a:bodyPr>
            <a:normAutofit lnSpcReduction="10000"/>
          </a:bodyPr>
          <a:lstStyle/>
          <a:p>
            <a:pPr marL="0" indent="0" hangingPunct="0">
              <a:buNone/>
            </a:pPr>
            <a:r>
              <a:rPr lang="en-US" sz="3600" i="1" dirty="0"/>
              <a:t>The following services are available from Family School-System Consultation:</a:t>
            </a:r>
          </a:p>
          <a:p>
            <a:pPr hangingPunct="0"/>
            <a:r>
              <a:rPr lang="en-US" sz="3300" dirty="0" smtClean="0"/>
              <a:t>follow-up </a:t>
            </a:r>
            <a:r>
              <a:rPr lang="en-US" sz="3300" dirty="0"/>
              <a:t>Consultation Meetings</a:t>
            </a:r>
          </a:p>
          <a:p>
            <a:pPr lvl="0" hangingPunct="0"/>
            <a:r>
              <a:rPr lang="en-US" sz="3300" dirty="0" smtClean="0"/>
              <a:t>short-term </a:t>
            </a:r>
            <a:r>
              <a:rPr lang="en-US" sz="3300" dirty="0"/>
              <a:t>individual support to the </a:t>
            </a:r>
            <a:r>
              <a:rPr lang="en-US" sz="3300" dirty="0" smtClean="0"/>
              <a:t>student</a:t>
            </a:r>
          </a:p>
          <a:p>
            <a:pPr lvl="0" hangingPunct="0"/>
            <a:r>
              <a:rPr lang="en-US" sz="3300" dirty="0" smtClean="0"/>
              <a:t>consultation </a:t>
            </a:r>
            <a:r>
              <a:rPr lang="en-US" sz="3300" dirty="0"/>
              <a:t>to the </a:t>
            </a:r>
            <a:r>
              <a:rPr lang="en-US" sz="3300" dirty="0" smtClean="0"/>
              <a:t>school</a:t>
            </a:r>
          </a:p>
          <a:p>
            <a:pPr lvl="0" hangingPunct="0"/>
            <a:r>
              <a:rPr lang="en-US" sz="3300" dirty="0" smtClean="0"/>
              <a:t>outcome-oriented</a:t>
            </a:r>
            <a:r>
              <a:rPr lang="en-US" sz="3300" dirty="0"/>
              <a:t>, focused counselling for children and/or </a:t>
            </a:r>
            <a:r>
              <a:rPr lang="en-US" sz="3300" dirty="0" smtClean="0"/>
              <a:t>families</a:t>
            </a:r>
          </a:p>
          <a:p>
            <a:endParaRPr lang="en-US" dirty="0"/>
          </a:p>
        </p:txBody>
      </p:sp>
    </p:spTree>
    <p:extLst>
      <p:ext uri="{BB962C8B-B14F-4D97-AF65-F5344CB8AC3E}">
        <p14:creationId xmlns:p14="http://schemas.microsoft.com/office/powerpoint/2010/main" xmlns="" val="3082007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i="1" dirty="0">
                <a:effectLst>
                  <a:outerShdw blurRad="38100" dist="38100" dir="2700000" algn="tl">
                    <a:srgbClr val="000000">
                      <a:alpha val="43137"/>
                    </a:srgbClr>
                  </a:outerShdw>
                </a:effectLst>
              </a:rPr>
              <a:t>Family-School-System Consultation Service</a:t>
            </a:r>
            <a:endParaRPr lang="en-US" i="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a:xfrm>
            <a:off x="301752" y="1527048"/>
            <a:ext cx="8503920" cy="4797552"/>
          </a:xfrm>
        </p:spPr>
        <p:txBody>
          <a:bodyPr>
            <a:normAutofit/>
          </a:bodyPr>
          <a:lstStyle/>
          <a:p>
            <a:pPr lvl="0" hangingPunct="0"/>
            <a:r>
              <a:rPr lang="en-US" sz="3600" dirty="0"/>
              <a:t>referral to speech-language therapy and/or occupational therapy</a:t>
            </a:r>
          </a:p>
          <a:p>
            <a:pPr lvl="0" hangingPunct="0"/>
            <a:r>
              <a:rPr lang="en-US" sz="3600" dirty="0"/>
              <a:t>facilitation of access to medical/pediatric/psychiatric consultation services</a:t>
            </a:r>
          </a:p>
          <a:p>
            <a:pPr hangingPunct="0"/>
            <a:endParaRPr lang="en-US" sz="3200" dirty="0"/>
          </a:p>
          <a:p>
            <a:pPr hangingPunct="0"/>
            <a:endParaRPr lang="en-US" sz="3000" dirty="0"/>
          </a:p>
          <a:p>
            <a:endParaRPr lang="en-US" dirty="0"/>
          </a:p>
        </p:txBody>
      </p:sp>
    </p:spTree>
    <p:extLst>
      <p:ext uri="{BB962C8B-B14F-4D97-AF65-F5344CB8AC3E}">
        <p14:creationId xmlns:p14="http://schemas.microsoft.com/office/powerpoint/2010/main" xmlns="" val="16555906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i="1" dirty="0">
                <a:effectLst>
                  <a:outerShdw blurRad="38100" dist="38100" dir="2700000" algn="tl">
                    <a:srgbClr val="000000">
                      <a:alpha val="43137"/>
                    </a:srgbClr>
                  </a:outerShdw>
                </a:effectLst>
              </a:rPr>
              <a:t>Family-School-System Consultation Service</a:t>
            </a:r>
            <a:endParaRPr lang="en-US" i="1" dirty="0">
              <a:effectLst>
                <a:outerShdw blurRad="38100" dist="38100" dir="2700000" algn="tl">
                  <a:srgbClr val="000000">
                    <a:alpha val="43137"/>
                  </a:srgbClr>
                </a:outerShdw>
              </a:effectLst>
            </a:endParaRPr>
          </a:p>
        </p:txBody>
      </p:sp>
      <p:sp>
        <p:nvSpPr>
          <p:cNvPr id="3" name="Content Placeholder 2"/>
          <p:cNvSpPr>
            <a:spLocks noGrp="1"/>
          </p:cNvSpPr>
          <p:nvPr>
            <p:ph sz="quarter" idx="1"/>
          </p:nvPr>
        </p:nvSpPr>
        <p:spPr/>
        <p:txBody>
          <a:bodyPr>
            <a:normAutofit/>
          </a:bodyPr>
          <a:lstStyle/>
          <a:p>
            <a:pPr marL="0" lvl="0" indent="0" algn="ctr">
              <a:buNone/>
            </a:pPr>
            <a:r>
              <a:rPr lang="en-US" i="1" dirty="0" smtClean="0"/>
              <a:t>Case conceptualization</a:t>
            </a:r>
          </a:p>
          <a:p>
            <a:pPr>
              <a:lnSpc>
                <a:spcPct val="90000"/>
              </a:lnSpc>
              <a:buFont typeface="Wingdings" pitchFamily="2" charset="2"/>
              <a:buNone/>
            </a:pPr>
            <a:r>
              <a:rPr lang="en-US" altLang="zh-CN" sz="2800" b="1" dirty="0" smtClean="0">
                <a:ea typeface="宋体" charset="-122"/>
              </a:rPr>
              <a:t>Inter</a:t>
            </a:r>
            <a:r>
              <a:rPr lang="en-US" altLang="zh-CN" sz="2800" dirty="0" smtClean="0">
                <a:ea typeface="宋体" charset="-122"/>
              </a:rPr>
              <a:t>faces:</a:t>
            </a:r>
          </a:p>
          <a:p>
            <a:pPr>
              <a:lnSpc>
                <a:spcPct val="90000"/>
              </a:lnSpc>
              <a:buFont typeface="Wingdings" pitchFamily="2" charset="2"/>
              <a:buChar char="§"/>
            </a:pPr>
            <a:r>
              <a:rPr lang="en-US" altLang="zh-CN" sz="2800" dirty="0" smtClean="0">
                <a:ea typeface="宋体" charset="-122"/>
              </a:rPr>
              <a:t>Ensure that relationships between the service and the schools are clear and that the mandate of the service is well understood</a:t>
            </a:r>
          </a:p>
          <a:p>
            <a:pPr>
              <a:lnSpc>
                <a:spcPct val="90000"/>
              </a:lnSpc>
              <a:buFont typeface="Wingdings" pitchFamily="2" charset="2"/>
              <a:buChar char="§"/>
            </a:pPr>
            <a:r>
              <a:rPr lang="en-US" altLang="zh-CN" sz="2800" dirty="0" smtClean="0">
                <a:ea typeface="宋体" charset="-122"/>
              </a:rPr>
              <a:t>Are the interfaces between the school and community agencies functional?</a:t>
            </a:r>
          </a:p>
          <a:p>
            <a:pPr>
              <a:lnSpc>
                <a:spcPct val="90000"/>
              </a:lnSpc>
              <a:buFont typeface="Wingdings" pitchFamily="2" charset="2"/>
              <a:buChar char="§"/>
            </a:pPr>
            <a:r>
              <a:rPr lang="en-US" altLang="zh-CN" sz="2800" dirty="0" smtClean="0">
                <a:ea typeface="宋体" charset="-122"/>
              </a:rPr>
              <a:t>What is quality of the interactions between the school and the family? Do they agree about how to construct the problem?</a:t>
            </a:r>
          </a:p>
        </p:txBody>
      </p:sp>
    </p:spTree>
    <p:extLst>
      <p:ext uri="{BB962C8B-B14F-4D97-AF65-F5344CB8AC3E}">
        <p14:creationId xmlns:p14="http://schemas.microsoft.com/office/powerpoint/2010/main" xmlns="" val="1071495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i="1" dirty="0">
                <a:effectLst>
                  <a:outerShdw blurRad="38100" dist="38100" dir="2700000" algn="tl">
                    <a:srgbClr val="000000">
                      <a:alpha val="43137"/>
                    </a:srgbClr>
                  </a:outerShdw>
                </a:effectLst>
              </a:rPr>
              <a:t>Family-School-System Consultation Service</a:t>
            </a:r>
            <a:endParaRPr lang="en-US" dirty="0"/>
          </a:p>
        </p:txBody>
      </p:sp>
      <p:sp>
        <p:nvSpPr>
          <p:cNvPr id="3" name="Content Placeholder 2"/>
          <p:cNvSpPr>
            <a:spLocks noGrp="1"/>
          </p:cNvSpPr>
          <p:nvPr>
            <p:ph sz="quarter" idx="1"/>
          </p:nvPr>
        </p:nvSpPr>
        <p:spPr>
          <a:xfrm>
            <a:off x="301752" y="1527048"/>
            <a:ext cx="8503920" cy="4873752"/>
          </a:xfrm>
        </p:spPr>
        <p:txBody>
          <a:bodyPr>
            <a:normAutofit lnSpcReduction="10000"/>
          </a:bodyPr>
          <a:lstStyle/>
          <a:p>
            <a:pPr>
              <a:lnSpc>
                <a:spcPct val="90000"/>
              </a:lnSpc>
              <a:buFont typeface="Wingdings" pitchFamily="2" charset="2"/>
              <a:buNone/>
            </a:pPr>
            <a:r>
              <a:rPr lang="en-US" altLang="zh-CN" sz="3000" b="1" dirty="0" smtClean="0">
                <a:ea typeface="宋体" charset="-122"/>
              </a:rPr>
              <a:t>S</a:t>
            </a:r>
            <a:r>
              <a:rPr lang="en-US" altLang="zh-CN" sz="3000" dirty="0" smtClean="0">
                <a:ea typeface="宋体" charset="-122"/>
              </a:rPr>
              <a:t>ystems</a:t>
            </a:r>
            <a:endParaRPr lang="en-US" altLang="zh-CN" sz="3000" dirty="0">
              <a:ea typeface="宋体" charset="-122"/>
            </a:endParaRPr>
          </a:p>
          <a:p>
            <a:pPr>
              <a:lnSpc>
                <a:spcPct val="90000"/>
              </a:lnSpc>
              <a:buFont typeface="Wingdings" pitchFamily="2" charset="2"/>
              <a:buChar char="§"/>
            </a:pPr>
            <a:r>
              <a:rPr lang="en-US" altLang="zh-CN" sz="2800" dirty="0" smtClean="0">
                <a:ea typeface="宋体" charset="-122"/>
              </a:rPr>
              <a:t>What are the formal rules (policy and procedures) of systems (school division, mental health, child protection)?</a:t>
            </a:r>
          </a:p>
          <a:p>
            <a:pPr>
              <a:lnSpc>
                <a:spcPct val="90000"/>
              </a:lnSpc>
              <a:buFont typeface="Wingdings" pitchFamily="2" charset="2"/>
              <a:buChar char="§"/>
            </a:pPr>
            <a:r>
              <a:rPr lang="en-US" altLang="zh-CN" sz="2800" dirty="0" smtClean="0">
                <a:ea typeface="宋体" charset="-122"/>
              </a:rPr>
              <a:t>What are the informal rules of the system (organizational culture) of the school and the family?</a:t>
            </a:r>
          </a:p>
          <a:p>
            <a:pPr>
              <a:lnSpc>
                <a:spcPct val="90000"/>
              </a:lnSpc>
              <a:buFont typeface="Wingdings" pitchFamily="2" charset="2"/>
              <a:buNone/>
            </a:pPr>
            <a:r>
              <a:rPr lang="en-US" altLang="zh-CN" sz="3000" b="1" dirty="0" smtClean="0">
                <a:ea typeface="宋体" charset="-122"/>
              </a:rPr>
              <a:t>S</a:t>
            </a:r>
            <a:r>
              <a:rPr lang="en-US" altLang="zh-CN" sz="3000" dirty="0" smtClean="0">
                <a:ea typeface="宋体" charset="-122"/>
              </a:rPr>
              <a:t>kills</a:t>
            </a:r>
          </a:p>
          <a:p>
            <a:pPr>
              <a:lnSpc>
                <a:spcPct val="90000"/>
              </a:lnSpc>
              <a:buFont typeface="Wingdings" pitchFamily="2" charset="2"/>
              <a:buChar char="§"/>
            </a:pPr>
            <a:r>
              <a:rPr lang="en-US" altLang="zh-CN" sz="2800" dirty="0" smtClean="0">
                <a:ea typeface="宋体" charset="-122"/>
              </a:rPr>
              <a:t>What are the proactive and prosocial skills of the various individuals in the system?</a:t>
            </a:r>
          </a:p>
          <a:p>
            <a:pPr>
              <a:lnSpc>
                <a:spcPct val="90000"/>
              </a:lnSpc>
              <a:buFont typeface="Wingdings" pitchFamily="2" charset="2"/>
              <a:buChar char="§"/>
            </a:pPr>
            <a:r>
              <a:rPr lang="en-US" altLang="zh-CN" sz="2800" dirty="0" smtClean="0">
                <a:ea typeface="宋体" charset="-122"/>
              </a:rPr>
              <a:t>Are there skill deficits?</a:t>
            </a:r>
          </a:p>
          <a:p>
            <a:pPr>
              <a:lnSpc>
                <a:spcPct val="90000"/>
              </a:lnSpc>
              <a:buFont typeface="Wingdings" pitchFamily="2" charset="2"/>
              <a:buChar char="§"/>
            </a:pPr>
            <a:r>
              <a:rPr lang="en-US" altLang="zh-CN" sz="2800" dirty="0" smtClean="0">
                <a:ea typeface="宋体" charset="-122"/>
              </a:rPr>
              <a:t>What is the readiness for change?</a:t>
            </a:r>
          </a:p>
        </p:txBody>
      </p:sp>
    </p:spTree>
    <p:extLst>
      <p:ext uri="{BB962C8B-B14F-4D97-AF65-F5344CB8AC3E}">
        <p14:creationId xmlns:p14="http://schemas.microsoft.com/office/powerpoint/2010/main" xmlns="" val="21316626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i="1" dirty="0">
                <a:effectLst>
                  <a:outerShdw blurRad="38100" dist="38100" dir="2700000" algn="tl">
                    <a:srgbClr val="000000">
                      <a:alpha val="43137"/>
                    </a:srgbClr>
                  </a:outerShdw>
                </a:effectLst>
              </a:rPr>
              <a:t>Family-School-System Consultation Service</a:t>
            </a:r>
            <a:endParaRPr lang="en-US" dirty="0"/>
          </a:p>
        </p:txBody>
      </p:sp>
      <p:sp>
        <p:nvSpPr>
          <p:cNvPr id="3" name="Content Placeholder 2"/>
          <p:cNvSpPr>
            <a:spLocks noGrp="1"/>
          </p:cNvSpPr>
          <p:nvPr>
            <p:ph sz="quarter" idx="1"/>
          </p:nvPr>
        </p:nvSpPr>
        <p:spPr>
          <a:xfrm>
            <a:off x="301752" y="1527048"/>
            <a:ext cx="8503920" cy="5026152"/>
          </a:xfrm>
        </p:spPr>
        <p:txBody>
          <a:bodyPr>
            <a:normAutofit lnSpcReduction="10000"/>
          </a:bodyPr>
          <a:lstStyle/>
          <a:p>
            <a:pPr>
              <a:lnSpc>
                <a:spcPct val="90000"/>
              </a:lnSpc>
              <a:buFont typeface="Wingdings" pitchFamily="2" charset="2"/>
              <a:buNone/>
            </a:pPr>
            <a:r>
              <a:rPr lang="en-US" altLang="zh-CN" sz="3000" b="1" dirty="0" smtClean="0">
                <a:ea typeface="宋体" charset="-122"/>
              </a:rPr>
              <a:t>C</a:t>
            </a:r>
            <a:r>
              <a:rPr lang="en-US" altLang="zh-CN" sz="3000" dirty="0" smtClean="0">
                <a:ea typeface="宋体" charset="-122"/>
              </a:rPr>
              <a:t>onnections</a:t>
            </a:r>
            <a:endParaRPr lang="en-US" altLang="zh-CN" sz="3000" dirty="0">
              <a:ea typeface="宋体" charset="-122"/>
            </a:endParaRPr>
          </a:p>
          <a:p>
            <a:pPr>
              <a:lnSpc>
                <a:spcPct val="90000"/>
              </a:lnSpc>
              <a:buFont typeface="Wingdings" pitchFamily="2" charset="2"/>
              <a:buChar char="§"/>
            </a:pPr>
            <a:r>
              <a:rPr lang="en-US" altLang="zh-CN" sz="2800" dirty="0" smtClean="0">
                <a:ea typeface="宋体" charset="-122"/>
              </a:rPr>
              <a:t>What are the positive relationships in the system?</a:t>
            </a:r>
          </a:p>
          <a:p>
            <a:pPr>
              <a:lnSpc>
                <a:spcPct val="90000"/>
              </a:lnSpc>
              <a:buFont typeface="Wingdings" pitchFamily="2" charset="2"/>
              <a:buChar char="§"/>
            </a:pPr>
            <a:r>
              <a:rPr lang="en-US" altLang="zh-CN" sz="2800" dirty="0" smtClean="0">
                <a:ea typeface="宋体" charset="-122"/>
              </a:rPr>
              <a:t>Can existing connections support the interventions (stages of change/working alliance)</a:t>
            </a:r>
          </a:p>
          <a:p>
            <a:pPr>
              <a:lnSpc>
                <a:spcPct val="90000"/>
              </a:lnSpc>
              <a:buFont typeface="Wingdings" pitchFamily="2" charset="2"/>
              <a:buChar char="§"/>
            </a:pPr>
            <a:r>
              <a:rPr lang="en-US" altLang="zh-CN" sz="2800" dirty="0" smtClean="0">
                <a:ea typeface="宋体" charset="-122"/>
              </a:rPr>
              <a:t>What relationships need to be built up and enhanced?</a:t>
            </a:r>
          </a:p>
          <a:p>
            <a:pPr>
              <a:lnSpc>
                <a:spcPct val="90000"/>
              </a:lnSpc>
              <a:buFont typeface="Wingdings" pitchFamily="2" charset="2"/>
              <a:buNone/>
            </a:pPr>
            <a:r>
              <a:rPr lang="en-US" altLang="zh-CN" sz="3000" b="1" dirty="0" smtClean="0">
                <a:ea typeface="宋体" charset="-122"/>
              </a:rPr>
              <a:t>T</a:t>
            </a:r>
            <a:r>
              <a:rPr lang="en-US" altLang="zh-CN" sz="3000" dirty="0" smtClean="0">
                <a:ea typeface="宋体" charset="-122"/>
              </a:rPr>
              <a:t>ransitions</a:t>
            </a:r>
          </a:p>
          <a:p>
            <a:pPr>
              <a:lnSpc>
                <a:spcPct val="90000"/>
              </a:lnSpc>
              <a:buFont typeface="Wingdings" pitchFamily="2" charset="2"/>
              <a:buChar char="§"/>
            </a:pPr>
            <a:r>
              <a:rPr lang="en-US" altLang="zh-CN" sz="2800" dirty="0" smtClean="0">
                <a:ea typeface="宋体" charset="-122"/>
              </a:rPr>
              <a:t>How do the school and family handle within-day, day-to-day and week-to-week transitions?</a:t>
            </a:r>
          </a:p>
          <a:p>
            <a:pPr>
              <a:lnSpc>
                <a:spcPct val="90000"/>
              </a:lnSpc>
              <a:buFont typeface="Wingdings" pitchFamily="2" charset="2"/>
              <a:buChar char="§"/>
            </a:pPr>
            <a:r>
              <a:rPr lang="en-US" altLang="zh-CN" sz="2800" dirty="0" smtClean="0">
                <a:ea typeface="宋体" charset="-122"/>
              </a:rPr>
              <a:t>How do they manage the rhythm of the school year?</a:t>
            </a:r>
          </a:p>
          <a:p>
            <a:pPr>
              <a:lnSpc>
                <a:spcPct val="90000"/>
              </a:lnSpc>
              <a:buFont typeface="Wingdings" pitchFamily="2" charset="2"/>
              <a:buChar char="§"/>
            </a:pPr>
            <a:r>
              <a:rPr lang="en-US" altLang="zh-CN" sz="2800" dirty="0" smtClean="0">
                <a:ea typeface="宋体" charset="-122"/>
              </a:rPr>
              <a:t>How do they manage Family Life Cycle and developmental transitions?</a:t>
            </a:r>
          </a:p>
        </p:txBody>
      </p:sp>
    </p:spTree>
    <p:extLst>
      <p:ext uri="{BB962C8B-B14F-4D97-AF65-F5344CB8AC3E}">
        <p14:creationId xmlns:p14="http://schemas.microsoft.com/office/powerpoint/2010/main" xmlns="" val="364287622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normAutofit fontScale="90000"/>
          </a:bodyPr>
          <a:lstStyle/>
          <a:p>
            <a:r>
              <a:rPr lang="en-US" altLang="zh-CN" sz="3200" i="1" dirty="0">
                <a:effectLst>
                  <a:outerShdw blurRad="38100" dist="38100" dir="2700000" algn="tl">
                    <a:srgbClr val="C0C0C0"/>
                  </a:outerShdw>
                </a:effectLst>
                <a:ea typeface="宋体" charset="-122"/>
              </a:rPr>
              <a:t>Universal Mental Health Programming in Schools</a:t>
            </a:r>
            <a:endParaRPr lang="en-US" sz="3200" i="1" dirty="0">
              <a:effectLst>
                <a:outerShdw blurRad="38100" dist="38100" dir="2700000" algn="tl">
                  <a:srgbClr val="C0C0C0"/>
                </a:outerShdw>
              </a:effectLst>
              <a:ea typeface="宋体" charset="-122"/>
            </a:endParaRPr>
          </a:p>
        </p:txBody>
      </p:sp>
      <p:sp>
        <p:nvSpPr>
          <p:cNvPr id="52227" name="Rectangle 3"/>
          <p:cNvSpPr>
            <a:spLocks noGrp="1" noChangeArrowheads="1"/>
          </p:cNvSpPr>
          <p:nvPr>
            <p:ph sz="quarter" idx="1"/>
          </p:nvPr>
        </p:nvSpPr>
        <p:spPr>
          <a:xfrm>
            <a:off x="457200" y="1447800"/>
            <a:ext cx="8305800" cy="4724400"/>
          </a:xfrm>
          <a:prstGeom prst="rect">
            <a:avLst/>
          </a:prstGeom>
        </p:spPr>
        <p:txBody>
          <a:bodyPr>
            <a:normAutofit/>
          </a:bodyPr>
          <a:lstStyle/>
          <a:p>
            <a:pPr>
              <a:lnSpc>
                <a:spcPct val="80000"/>
              </a:lnSpc>
              <a:buFont typeface="Arial" pitchFamily="34" charset="0"/>
              <a:buChar char="•"/>
            </a:pPr>
            <a:r>
              <a:rPr lang="en-US" altLang="zh-CN" sz="3000" dirty="0" smtClean="0">
                <a:ea typeface="宋体" charset="-122"/>
              </a:rPr>
              <a:t>On </a:t>
            </a:r>
            <a:r>
              <a:rPr lang="en-US" altLang="zh-CN" sz="3000" dirty="0">
                <a:ea typeface="宋体" charset="-122"/>
              </a:rPr>
              <a:t>one hand, health, including mental health is not the core business of schools, with the exception of legislated mandates related to identified students with disabilities.</a:t>
            </a:r>
          </a:p>
          <a:p>
            <a:pPr>
              <a:lnSpc>
                <a:spcPct val="80000"/>
              </a:lnSpc>
            </a:pPr>
            <a:endParaRPr lang="en-US" altLang="zh-CN" sz="3000" dirty="0" smtClean="0">
              <a:ea typeface="宋体" charset="-122"/>
            </a:endParaRPr>
          </a:p>
          <a:p>
            <a:pPr>
              <a:lnSpc>
                <a:spcPct val="80000"/>
              </a:lnSpc>
            </a:pPr>
            <a:r>
              <a:rPr lang="en-US" altLang="zh-CN" sz="3000" dirty="0" smtClean="0">
                <a:ea typeface="宋体" charset="-122"/>
              </a:rPr>
              <a:t>On </a:t>
            </a:r>
            <a:r>
              <a:rPr lang="en-US" altLang="zh-CN" sz="3000" dirty="0">
                <a:ea typeface="宋体" charset="-122"/>
              </a:rPr>
              <a:t>the other hand, the whole school mental health literature notes:</a:t>
            </a:r>
          </a:p>
          <a:p>
            <a:pPr lvl="1">
              <a:lnSpc>
                <a:spcPct val="80000"/>
              </a:lnSpc>
            </a:pPr>
            <a:r>
              <a:rPr lang="en-US" altLang="zh-CN" sz="3000" dirty="0">
                <a:ea typeface="宋体" charset="-122"/>
                <a:sym typeface="Wingdings" pitchFamily="2" charset="2"/>
              </a:rPr>
              <a:t>schools are the only point of </a:t>
            </a:r>
            <a:r>
              <a:rPr lang="en-US" altLang="zh-CN" sz="3000" dirty="0" smtClean="0">
                <a:ea typeface="宋体" charset="-122"/>
                <a:sym typeface="Wingdings" pitchFamily="2" charset="2"/>
              </a:rPr>
              <a:t>close-to universal </a:t>
            </a:r>
            <a:r>
              <a:rPr lang="en-US" altLang="zh-CN" sz="3000" dirty="0">
                <a:ea typeface="宋体" charset="-122"/>
                <a:sym typeface="Wingdings" pitchFamily="2" charset="2"/>
              </a:rPr>
              <a:t>access to young people </a:t>
            </a:r>
          </a:p>
          <a:p>
            <a:pPr lvl="1">
              <a:lnSpc>
                <a:spcPct val="80000"/>
              </a:lnSpc>
            </a:pPr>
            <a:r>
              <a:rPr lang="en-US" altLang="zh-CN" sz="3000" dirty="0">
                <a:ea typeface="宋体" charset="-122"/>
                <a:sym typeface="Wingdings" pitchFamily="2" charset="2"/>
              </a:rPr>
              <a:t>young people spend close to half their waking hours in school</a:t>
            </a:r>
            <a:r>
              <a:rPr lang="en-US" altLang="zh-CN" sz="2200" dirty="0">
                <a:ea typeface="宋体" charset="-122"/>
                <a:sym typeface="Wingdings" pitchFamily="2" charset="2"/>
              </a:rPr>
              <a:t> </a:t>
            </a:r>
          </a:p>
        </p:txBody>
      </p:sp>
    </p:spTree>
    <p:extLst>
      <p:ext uri="{BB962C8B-B14F-4D97-AF65-F5344CB8AC3E}">
        <p14:creationId xmlns:p14="http://schemas.microsoft.com/office/powerpoint/2010/main" xmlns="" val="288713696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2226"/>
                                        </p:tgtEl>
                                        <p:attrNameLst>
                                          <p:attrName>style.visibility</p:attrName>
                                        </p:attrNameLst>
                                      </p:cBhvr>
                                      <p:to>
                                        <p:strVal val="visible"/>
                                      </p:to>
                                    </p:set>
                                    <p:animEffect transition="in" filter="fade">
                                      <p:cBhvr>
                                        <p:cTn id="7" dur="2000"/>
                                        <p:tgtEl>
                                          <p:spTgt spid="522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2227">
                                            <p:txEl>
                                              <p:pRg st="0" end="0"/>
                                            </p:txEl>
                                          </p:spTgt>
                                        </p:tgtEl>
                                        <p:attrNameLst>
                                          <p:attrName>style.visibility</p:attrName>
                                        </p:attrNameLst>
                                      </p:cBhvr>
                                      <p:to>
                                        <p:strVal val="visible"/>
                                      </p:to>
                                    </p:set>
                                    <p:animEffect transition="in" filter="fade">
                                      <p:cBhvr>
                                        <p:cTn id="12" dur="2000"/>
                                        <p:tgtEl>
                                          <p:spTgt spid="5222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2227">
                                            <p:txEl>
                                              <p:pRg st="2" end="2"/>
                                            </p:txEl>
                                          </p:spTgt>
                                        </p:tgtEl>
                                        <p:attrNameLst>
                                          <p:attrName>style.visibility</p:attrName>
                                        </p:attrNameLst>
                                      </p:cBhvr>
                                      <p:to>
                                        <p:strVal val="visible"/>
                                      </p:to>
                                    </p:set>
                                    <p:animEffect transition="in" filter="fade">
                                      <p:cBhvr>
                                        <p:cTn id="17" dur="2000"/>
                                        <p:tgtEl>
                                          <p:spTgt spid="52227">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52227">
                                            <p:txEl>
                                              <p:pRg st="3" end="3"/>
                                            </p:txEl>
                                          </p:spTgt>
                                        </p:tgtEl>
                                        <p:attrNameLst>
                                          <p:attrName>style.visibility</p:attrName>
                                        </p:attrNameLst>
                                      </p:cBhvr>
                                      <p:to>
                                        <p:strVal val="visible"/>
                                      </p:to>
                                    </p:set>
                                    <p:animEffect transition="in" filter="fade">
                                      <p:cBhvr>
                                        <p:cTn id="20" dur="2000"/>
                                        <p:tgtEl>
                                          <p:spTgt spid="52227">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52227">
                                            <p:txEl>
                                              <p:pRg st="4" end="4"/>
                                            </p:txEl>
                                          </p:spTgt>
                                        </p:tgtEl>
                                        <p:attrNameLst>
                                          <p:attrName>style.visibility</p:attrName>
                                        </p:attrNameLst>
                                      </p:cBhvr>
                                      <p:to>
                                        <p:strVal val="visible"/>
                                      </p:to>
                                    </p:set>
                                    <p:animEffect transition="in" filter="fade">
                                      <p:cBhvr>
                                        <p:cTn id="23" dur="2000"/>
                                        <p:tgtEl>
                                          <p:spTgt spid="5222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p:bldP spid="52227"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301752" y="304800"/>
            <a:ext cx="8534400" cy="838200"/>
          </a:xfrm>
        </p:spPr>
        <p:txBody>
          <a:bodyPr>
            <a:normAutofit fontScale="90000"/>
          </a:bodyPr>
          <a:lstStyle/>
          <a:p>
            <a:r>
              <a:rPr lang="en-US" altLang="zh-CN" sz="3200" dirty="0" smtClean="0">
                <a:effectLst>
                  <a:outerShdw blurRad="38100" dist="38100" dir="2700000" algn="tl">
                    <a:srgbClr val="C0C0C0"/>
                  </a:outerShdw>
                </a:effectLst>
                <a:ea typeface="宋体" charset="-122"/>
              </a:rPr>
              <a:t>Two School-Based Mental Health Services: One Systemic Approach </a:t>
            </a:r>
            <a:endParaRPr lang="en-US" sz="3500" i="1" dirty="0">
              <a:effectLst>
                <a:outerShdw blurRad="38100" dist="38100" dir="2700000" algn="tl">
                  <a:srgbClr val="C0C0C0"/>
                </a:outerShdw>
              </a:effectLst>
              <a:ea typeface="宋体" charset="-122"/>
            </a:endParaRPr>
          </a:p>
        </p:txBody>
      </p:sp>
      <p:sp>
        <p:nvSpPr>
          <p:cNvPr id="9219" name="Rectangle 3"/>
          <p:cNvSpPr>
            <a:spLocks noGrp="1" noChangeArrowheads="1"/>
          </p:cNvSpPr>
          <p:nvPr>
            <p:ph sz="quarter" idx="1"/>
          </p:nvPr>
        </p:nvSpPr>
        <p:spPr>
          <a:xfrm>
            <a:off x="457200" y="1524000"/>
            <a:ext cx="8077200" cy="4572000"/>
          </a:xfrm>
          <a:prstGeom prst="rect">
            <a:avLst/>
          </a:prstGeom>
        </p:spPr>
        <p:txBody>
          <a:bodyPr/>
          <a:lstStyle/>
          <a:p>
            <a:pPr>
              <a:buFont typeface="Wingdings" pitchFamily="2" charset="2"/>
              <a:buNone/>
            </a:pPr>
            <a:r>
              <a:rPr lang="en-US" sz="3200" i="1" dirty="0" smtClean="0"/>
              <a:t>Acknowledgements</a:t>
            </a:r>
            <a:r>
              <a:rPr lang="en-US" sz="3200" i="1" dirty="0"/>
              <a:t>:</a:t>
            </a:r>
          </a:p>
          <a:p>
            <a:r>
              <a:rPr lang="en-US" sz="3000" dirty="0"/>
              <a:t>Program funding provided by Alberta Health </a:t>
            </a:r>
            <a:r>
              <a:rPr lang="en-US" sz="3000" dirty="0" smtClean="0"/>
              <a:t>Services</a:t>
            </a:r>
          </a:p>
          <a:p>
            <a:pPr lvl="1"/>
            <a:r>
              <a:rPr lang="en-US" sz="2800" dirty="0" smtClean="0"/>
              <a:t>Mental Health Capacity Building Projects</a:t>
            </a:r>
          </a:p>
          <a:p>
            <a:pPr lvl="1"/>
            <a:r>
              <a:rPr lang="en-US" sz="2800" dirty="0" smtClean="0"/>
              <a:t>Student Health Partnership</a:t>
            </a:r>
            <a:endParaRPr lang="en-US" sz="2800" dirty="0"/>
          </a:p>
          <a:p>
            <a:r>
              <a:rPr lang="en-US" sz="3000" dirty="0"/>
              <a:t>Athabasca </a:t>
            </a:r>
            <a:r>
              <a:rPr lang="en-US" sz="3000" dirty="0" smtClean="0"/>
              <a:t>University</a:t>
            </a:r>
            <a:endParaRPr lang="en-US" sz="3000" dirty="0"/>
          </a:p>
          <a:p>
            <a:pPr lvl="1"/>
            <a:r>
              <a:rPr lang="en-US" sz="2800" dirty="0"/>
              <a:t>Academic and Professional Development Fund</a:t>
            </a:r>
          </a:p>
        </p:txBody>
      </p:sp>
    </p:spTree>
    <p:extLst>
      <p:ext uri="{BB962C8B-B14F-4D97-AF65-F5344CB8AC3E}">
        <p14:creationId xmlns:p14="http://schemas.microsoft.com/office/powerpoint/2010/main" xmlns="" val="237032614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2000"/>
                                        <p:tgtEl>
                                          <p:spTgt spid="921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219">
                                            <p:txEl>
                                              <p:pRg st="0" end="0"/>
                                            </p:txEl>
                                          </p:spTgt>
                                        </p:tgtEl>
                                        <p:attrNameLst>
                                          <p:attrName>style.visibility</p:attrName>
                                        </p:attrNameLst>
                                      </p:cBhvr>
                                      <p:to>
                                        <p:strVal val="visible"/>
                                      </p:to>
                                    </p:set>
                                    <p:animEffect transition="in" filter="fade">
                                      <p:cBhvr>
                                        <p:cTn id="12" dur="2000"/>
                                        <p:tgtEl>
                                          <p:spTgt spid="921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219">
                                            <p:txEl>
                                              <p:pRg st="1" end="1"/>
                                            </p:txEl>
                                          </p:spTgt>
                                        </p:tgtEl>
                                        <p:attrNameLst>
                                          <p:attrName>style.visibility</p:attrName>
                                        </p:attrNameLst>
                                      </p:cBhvr>
                                      <p:to>
                                        <p:strVal val="visible"/>
                                      </p:to>
                                    </p:set>
                                    <p:animEffect transition="in" filter="fade">
                                      <p:cBhvr>
                                        <p:cTn id="17" dur="2000"/>
                                        <p:tgtEl>
                                          <p:spTgt spid="9219">
                                            <p:txEl>
                                              <p:pRg st="1" end="1"/>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9219">
                                            <p:txEl>
                                              <p:pRg st="2" end="2"/>
                                            </p:txEl>
                                          </p:spTgt>
                                        </p:tgtEl>
                                        <p:attrNameLst>
                                          <p:attrName>style.visibility</p:attrName>
                                        </p:attrNameLst>
                                      </p:cBhvr>
                                      <p:to>
                                        <p:strVal val="visible"/>
                                      </p:to>
                                    </p:set>
                                    <p:animEffect transition="in" filter="fade">
                                      <p:cBhvr>
                                        <p:cTn id="20" dur="2000"/>
                                        <p:tgtEl>
                                          <p:spTgt spid="9219">
                                            <p:txEl>
                                              <p:pRg st="2" end="2"/>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9219">
                                            <p:txEl>
                                              <p:pRg st="3" end="3"/>
                                            </p:txEl>
                                          </p:spTgt>
                                        </p:tgtEl>
                                        <p:attrNameLst>
                                          <p:attrName>style.visibility</p:attrName>
                                        </p:attrNameLst>
                                      </p:cBhvr>
                                      <p:to>
                                        <p:strVal val="visible"/>
                                      </p:to>
                                    </p:set>
                                    <p:animEffect transition="in" filter="fade">
                                      <p:cBhvr>
                                        <p:cTn id="23" dur="2000"/>
                                        <p:tgtEl>
                                          <p:spTgt spid="9219">
                                            <p:txEl>
                                              <p:pRg st="3" end="3"/>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9219">
                                            <p:txEl>
                                              <p:pRg st="4" end="4"/>
                                            </p:txEl>
                                          </p:spTgt>
                                        </p:tgtEl>
                                        <p:attrNameLst>
                                          <p:attrName>style.visibility</p:attrName>
                                        </p:attrNameLst>
                                      </p:cBhvr>
                                      <p:to>
                                        <p:strVal val="visible"/>
                                      </p:to>
                                    </p:set>
                                    <p:animEffect transition="in" filter="fade">
                                      <p:cBhvr>
                                        <p:cTn id="28" dur="2000"/>
                                        <p:tgtEl>
                                          <p:spTgt spid="9219">
                                            <p:txEl>
                                              <p:pRg st="4" end="4"/>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219">
                                            <p:txEl>
                                              <p:pRg st="5" end="5"/>
                                            </p:txEl>
                                          </p:spTgt>
                                        </p:tgtEl>
                                        <p:attrNameLst>
                                          <p:attrName>style.visibility</p:attrName>
                                        </p:attrNameLst>
                                      </p:cBhvr>
                                      <p:to>
                                        <p:strVal val="visible"/>
                                      </p:to>
                                    </p:set>
                                    <p:animEffect transition="in" filter="fade">
                                      <p:cBhvr>
                                        <p:cTn id="31" dur="2000"/>
                                        <p:tgtEl>
                                          <p:spTgt spid="921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build="p"/>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fontScale="90000"/>
          </a:bodyPr>
          <a:lstStyle/>
          <a:p>
            <a:r>
              <a:rPr lang="en-US" altLang="zh-CN" sz="3200" i="1" dirty="0">
                <a:effectLst>
                  <a:outerShdw blurRad="38100" dist="38100" dir="2700000" algn="tl">
                    <a:srgbClr val="C0C0C0"/>
                  </a:outerShdw>
                </a:effectLst>
                <a:ea typeface="宋体" charset="-122"/>
              </a:rPr>
              <a:t>Universal Mental Health Programming in Schools</a:t>
            </a:r>
            <a:endParaRPr lang="en-US" sz="3200" i="1" dirty="0">
              <a:effectLst>
                <a:outerShdw blurRad="38100" dist="38100" dir="2700000" algn="tl">
                  <a:srgbClr val="C0C0C0"/>
                </a:outerShdw>
              </a:effectLst>
              <a:ea typeface="宋体" charset="-122"/>
            </a:endParaRPr>
          </a:p>
        </p:txBody>
      </p:sp>
      <p:sp>
        <p:nvSpPr>
          <p:cNvPr id="53251" name="Rectangle 3"/>
          <p:cNvSpPr>
            <a:spLocks noGrp="1" noChangeArrowheads="1"/>
          </p:cNvSpPr>
          <p:nvPr>
            <p:ph sz="quarter" idx="1"/>
          </p:nvPr>
        </p:nvSpPr>
        <p:spPr>
          <a:xfrm>
            <a:off x="381000" y="1600200"/>
            <a:ext cx="8229600" cy="4419600"/>
          </a:xfrm>
          <a:prstGeom prst="rect">
            <a:avLst/>
          </a:prstGeom>
        </p:spPr>
        <p:txBody>
          <a:bodyPr>
            <a:normAutofit/>
          </a:bodyPr>
          <a:lstStyle/>
          <a:p>
            <a:pPr lvl="1"/>
            <a:r>
              <a:rPr lang="en-US" altLang="zh-CN" sz="3000" dirty="0">
                <a:ea typeface="宋体" charset="-122"/>
                <a:sym typeface="Wingdings" pitchFamily="2" charset="2"/>
              </a:rPr>
              <a:t>the quality of experiences with teachers and peers affect emotional wellbeing</a:t>
            </a:r>
          </a:p>
          <a:p>
            <a:pPr lvl="1"/>
            <a:r>
              <a:rPr lang="en-US" altLang="zh-CN" sz="3000" dirty="0">
                <a:ea typeface="宋体" charset="-122"/>
                <a:sym typeface="Wingdings" pitchFamily="2" charset="2"/>
              </a:rPr>
              <a:t>transitions in education are significant events in the lives of younger adolescents. The transition from primary school to secondary school brings a loss of continuity in relationships (teachers and peers).</a:t>
            </a:r>
          </a:p>
          <a:p>
            <a:pPr lvl="1"/>
            <a:r>
              <a:rPr lang="en-US" sz="3000" dirty="0"/>
              <a:t>Schools provide an entry point to the family</a:t>
            </a:r>
          </a:p>
          <a:p>
            <a:endParaRPr lang="en-US" sz="2400" dirty="0"/>
          </a:p>
        </p:txBody>
      </p:sp>
    </p:spTree>
    <p:extLst>
      <p:ext uri="{BB962C8B-B14F-4D97-AF65-F5344CB8AC3E}">
        <p14:creationId xmlns:p14="http://schemas.microsoft.com/office/powerpoint/2010/main" xmlns="" val="15052206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3250"/>
                                        </p:tgtEl>
                                        <p:attrNameLst>
                                          <p:attrName>style.visibility</p:attrName>
                                        </p:attrNameLst>
                                      </p:cBhvr>
                                      <p:to>
                                        <p:strVal val="visible"/>
                                      </p:to>
                                    </p:set>
                                    <p:animEffect transition="in" filter="fade">
                                      <p:cBhvr>
                                        <p:cTn id="7" dur="2000"/>
                                        <p:tgtEl>
                                          <p:spTgt spid="5325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3251">
                                            <p:txEl>
                                              <p:pRg st="0" end="0"/>
                                            </p:txEl>
                                          </p:spTgt>
                                        </p:tgtEl>
                                        <p:attrNameLst>
                                          <p:attrName>style.visibility</p:attrName>
                                        </p:attrNameLst>
                                      </p:cBhvr>
                                      <p:to>
                                        <p:strVal val="visible"/>
                                      </p:to>
                                    </p:set>
                                    <p:animEffect transition="in" filter="fade">
                                      <p:cBhvr>
                                        <p:cTn id="12" dur="2000"/>
                                        <p:tgtEl>
                                          <p:spTgt spid="53251">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3251">
                                            <p:txEl>
                                              <p:pRg st="1" end="1"/>
                                            </p:txEl>
                                          </p:spTgt>
                                        </p:tgtEl>
                                        <p:attrNameLst>
                                          <p:attrName>style.visibility</p:attrName>
                                        </p:attrNameLst>
                                      </p:cBhvr>
                                      <p:to>
                                        <p:strVal val="visible"/>
                                      </p:to>
                                    </p:set>
                                    <p:animEffect transition="in" filter="fade">
                                      <p:cBhvr>
                                        <p:cTn id="15" dur="2000"/>
                                        <p:tgtEl>
                                          <p:spTgt spid="53251">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3251">
                                            <p:txEl>
                                              <p:pRg st="2" end="2"/>
                                            </p:txEl>
                                          </p:spTgt>
                                        </p:tgtEl>
                                        <p:attrNameLst>
                                          <p:attrName>style.visibility</p:attrName>
                                        </p:attrNameLst>
                                      </p:cBhvr>
                                      <p:to>
                                        <p:strVal val="visible"/>
                                      </p:to>
                                    </p:set>
                                    <p:animEffect transition="in" filter="fade">
                                      <p:cBhvr>
                                        <p:cTn id="18" dur="2000"/>
                                        <p:tgtEl>
                                          <p:spTgt spid="5325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50" grpId="0"/>
      <p:bldP spid="53251" grpId="0" build="p"/>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normAutofit fontScale="90000"/>
          </a:bodyPr>
          <a:lstStyle/>
          <a:p>
            <a:r>
              <a:rPr lang="en-US" altLang="zh-CN" sz="3200" i="1" dirty="0">
                <a:effectLst>
                  <a:outerShdw blurRad="38100" dist="38100" dir="2700000" algn="tl">
                    <a:srgbClr val="C0C0C0"/>
                  </a:outerShdw>
                </a:effectLst>
                <a:ea typeface="宋体" charset="-122"/>
              </a:rPr>
              <a:t>Universal Mental Health Programming in Schools</a:t>
            </a:r>
            <a:endParaRPr lang="en-US" sz="3200" i="1" dirty="0">
              <a:effectLst>
                <a:outerShdw blurRad="38100" dist="38100" dir="2700000" algn="tl">
                  <a:srgbClr val="C0C0C0"/>
                </a:outerShdw>
              </a:effectLst>
              <a:ea typeface="宋体" charset="-122"/>
            </a:endParaRPr>
          </a:p>
        </p:txBody>
      </p:sp>
      <p:sp>
        <p:nvSpPr>
          <p:cNvPr id="54275" name="Rectangle 3"/>
          <p:cNvSpPr>
            <a:spLocks noGrp="1" noChangeArrowheads="1"/>
          </p:cNvSpPr>
          <p:nvPr>
            <p:ph sz="quarter" idx="1"/>
          </p:nvPr>
        </p:nvSpPr>
        <p:spPr>
          <a:xfrm>
            <a:off x="457200" y="1752600"/>
            <a:ext cx="8229600" cy="4800600"/>
          </a:xfrm>
          <a:prstGeom prst="rect">
            <a:avLst/>
          </a:prstGeom>
        </p:spPr>
        <p:txBody>
          <a:bodyPr>
            <a:noAutofit/>
          </a:bodyPr>
          <a:lstStyle/>
          <a:p>
            <a:pPr>
              <a:lnSpc>
                <a:spcPct val="90000"/>
              </a:lnSpc>
              <a:buFont typeface="Wingdings" pitchFamily="2" charset="2"/>
              <a:buNone/>
            </a:pPr>
            <a:r>
              <a:rPr lang="en-US" sz="3200" dirty="0"/>
              <a:t>Exemplary whole school programs: </a:t>
            </a:r>
            <a:r>
              <a:rPr lang="en-US" sz="3200" i="1" dirty="0"/>
              <a:t>MindMatters</a:t>
            </a:r>
            <a:r>
              <a:rPr lang="en-US" sz="3200" dirty="0"/>
              <a:t> and </a:t>
            </a:r>
            <a:r>
              <a:rPr lang="en-US" sz="3200" i="1" dirty="0"/>
              <a:t>Gatehouse Program </a:t>
            </a:r>
            <a:r>
              <a:rPr lang="en-US" sz="3200" dirty="0"/>
              <a:t>(Australia)</a:t>
            </a:r>
          </a:p>
          <a:p>
            <a:pPr>
              <a:lnSpc>
                <a:spcPct val="90000"/>
              </a:lnSpc>
            </a:pPr>
            <a:endParaRPr lang="en-US" sz="3200" dirty="0" smtClean="0"/>
          </a:p>
          <a:p>
            <a:pPr>
              <a:lnSpc>
                <a:spcPct val="90000"/>
              </a:lnSpc>
            </a:pPr>
            <a:r>
              <a:rPr lang="en-US" sz="3200" dirty="0" smtClean="0"/>
              <a:t>The </a:t>
            </a:r>
            <a:r>
              <a:rPr lang="en-US" sz="3200" dirty="0"/>
              <a:t>latter uses attachment theory as a conceptual framework: “The extent to which an individual has robust social ties is likely to have a direct influence on self-concept and sense of belonging, and, in turn, reactions to social stressors.” </a:t>
            </a:r>
          </a:p>
        </p:txBody>
      </p:sp>
    </p:spTree>
    <p:extLst>
      <p:ext uri="{BB962C8B-B14F-4D97-AF65-F5344CB8AC3E}">
        <p14:creationId xmlns:p14="http://schemas.microsoft.com/office/powerpoint/2010/main" xmlns="" val="20887454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4274"/>
                                        </p:tgtEl>
                                        <p:attrNameLst>
                                          <p:attrName>style.visibility</p:attrName>
                                        </p:attrNameLst>
                                      </p:cBhvr>
                                      <p:to>
                                        <p:strVal val="visible"/>
                                      </p:to>
                                    </p:set>
                                    <p:animEffect transition="in" filter="fade">
                                      <p:cBhvr>
                                        <p:cTn id="7" dur="2000"/>
                                        <p:tgtEl>
                                          <p:spTgt spid="542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4275">
                                            <p:txEl>
                                              <p:pRg st="0" end="0"/>
                                            </p:txEl>
                                          </p:spTgt>
                                        </p:tgtEl>
                                        <p:attrNameLst>
                                          <p:attrName>style.visibility</p:attrName>
                                        </p:attrNameLst>
                                      </p:cBhvr>
                                      <p:to>
                                        <p:strVal val="visible"/>
                                      </p:to>
                                    </p:set>
                                    <p:animEffect transition="in" filter="fade">
                                      <p:cBhvr>
                                        <p:cTn id="12" dur="2000"/>
                                        <p:tgtEl>
                                          <p:spTgt spid="5427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4275">
                                            <p:txEl>
                                              <p:pRg st="2" end="2"/>
                                            </p:txEl>
                                          </p:spTgt>
                                        </p:tgtEl>
                                        <p:attrNameLst>
                                          <p:attrName>style.visibility</p:attrName>
                                        </p:attrNameLst>
                                      </p:cBhvr>
                                      <p:to>
                                        <p:strVal val="visible"/>
                                      </p:to>
                                    </p:set>
                                    <p:animEffect transition="in" filter="fade">
                                      <p:cBhvr>
                                        <p:cTn id="17" dur="2000"/>
                                        <p:tgtEl>
                                          <p:spTgt spid="5427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4" grpId="0"/>
      <p:bldP spid="54275" grpId="0" build="p"/>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normAutofit fontScale="90000"/>
          </a:bodyPr>
          <a:lstStyle/>
          <a:p>
            <a:r>
              <a:rPr lang="en-US" altLang="zh-CN" sz="3200" i="1" dirty="0">
                <a:effectLst>
                  <a:outerShdw blurRad="38100" dist="38100" dir="2700000" algn="tl">
                    <a:srgbClr val="C0C0C0"/>
                  </a:outerShdw>
                </a:effectLst>
                <a:ea typeface="宋体" charset="-122"/>
              </a:rPr>
              <a:t>Universal Mental Health Programming in Schools</a:t>
            </a:r>
            <a:endParaRPr lang="en-US" sz="3200" i="1" dirty="0">
              <a:effectLst>
                <a:outerShdw blurRad="38100" dist="38100" dir="2700000" algn="tl">
                  <a:srgbClr val="C0C0C0"/>
                </a:outerShdw>
              </a:effectLst>
              <a:ea typeface="宋体" charset="-122"/>
            </a:endParaRPr>
          </a:p>
        </p:txBody>
      </p:sp>
      <p:sp>
        <p:nvSpPr>
          <p:cNvPr id="55299" name="Rectangle 3"/>
          <p:cNvSpPr>
            <a:spLocks noGrp="1" noChangeArrowheads="1"/>
          </p:cNvSpPr>
          <p:nvPr>
            <p:ph sz="quarter" idx="1"/>
          </p:nvPr>
        </p:nvSpPr>
        <p:spPr>
          <a:xfrm>
            <a:off x="304800" y="1676400"/>
            <a:ext cx="8534400" cy="5029200"/>
          </a:xfrm>
          <a:prstGeom prst="rect">
            <a:avLst/>
          </a:prstGeom>
        </p:spPr>
        <p:txBody>
          <a:bodyPr>
            <a:normAutofit/>
          </a:bodyPr>
          <a:lstStyle/>
          <a:p>
            <a:pPr marL="952500" lvl="1" indent="-495300">
              <a:buFont typeface="Wingdings" pitchFamily="2" charset="2"/>
              <a:buNone/>
            </a:pPr>
            <a:r>
              <a:rPr lang="en-US" sz="3000" dirty="0"/>
              <a:t>Whole school programming:</a:t>
            </a:r>
          </a:p>
          <a:p>
            <a:pPr marL="952500" lvl="1" indent="-495300"/>
            <a:r>
              <a:rPr lang="en-US" sz="3000" dirty="0"/>
              <a:t>Avoids piecemeal ‘add-ons.’ Many school-based interventions take a single-issue focus with short-lived support. </a:t>
            </a:r>
          </a:p>
          <a:p>
            <a:pPr marL="952500" lvl="1" indent="-495300"/>
            <a:r>
              <a:rPr lang="en-US" sz="3000" dirty="0"/>
              <a:t>These are perceived as extras and remain in fragmented pockets in the school. </a:t>
            </a:r>
          </a:p>
          <a:p>
            <a:pPr marL="952500" lvl="1" indent="-495300"/>
            <a:r>
              <a:rPr lang="en-US" sz="3000" dirty="0"/>
              <a:t>such health initiatives are perceived as increasing the workload and stress of teachers.</a:t>
            </a:r>
          </a:p>
        </p:txBody>
      </p:sp>
    </p:spTree>
    <p:extLst>
      <p:ext uri="{BB962C8B-B14F-4D97-AF65-F5344CB8AC3E}">
        <p14:creationId xmlns:p14="http://schemas.microsoft.com/office/powerpoint/2010/main" xmlns="" val="27508192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5298"/>
                                        </p:tgtEl>
                                        <p:attrNameLst>
                                          <p:attrName>style.visibility</p:attrName>
                                        </p:attrNameLst>
                                      </p:cBhvr>
                                      <p:to>
                                        <p:strVal val="visible"/>
                                      </p:to>
                                    </p:set>
                                    <p:animEffect transition="in" filter="fade">
                                      <p:cBhvr>
                                        <p:cTn id="7" dur="2000"/>
                                        <p:tgtEl>
                                          <p:spTgt spid="552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5299">
                                            <p:txEl>
                                              <p:pRg st="0" end="0"/>
                                            </p:txEl>
                                          </p:spTgt>
                                        </p:tgtEl>
                                        <p:attrNameLst>
                                          <p:attrName>style.visibility</p:attrName>
                                        </p:attrNameLst>
                                      </p:cBhvr>
                                      <p:to>
                                        <p:strVal val="visible"/>
                                      </p:to>
                                    </p:set>
                                    <p:animEffect transition="in" filter="fade">
                                      <p:cBhvr>
                                        <p:cTn id="12" dur="2000"/>
                                        <p:tgtEl>
                                          <p:spTgt spid="55299">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5299">
                                            <p:txEl>
                                              <p:pRg st="1" end="1"/>
                                            </p:txEl>
                                          </p:spTgt>
                                        </p:tgtEl>
                                        <p:attrNameLst>
                                          <p:attrName>style.visibility</p:attrName>
                                        </p:attrNameLst>
                                      </p:cBhvr>
                                      <p:to>
                                        <p:strVal val="visible"/>
                                      </p:to>
                                    </p:set>
                                    <p:animEffect transition="in" filter="fade">
                                      <p:cBhvr>
                                        <p:cTn id="15" dur="2000"/>
                                        <p:tgtEl>
                                          <p:spTgt spid="55299">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5299">
                                            <p:txEl>
                                              <p:pRg st="2" end="2"/>
                                            </p:txEl>
                                          </p:spTgt>
                                        </p:tgtEl>
                                        <p:attrNameLst>
                                          <p:attrName>style.visibility</p:attrName>
                                        </p:attrNameLst>
                                      </p:cBhvr>
                                      <p:to>
                                        <p:strVal val="visible"/>
                                      </p:to>
                                    </p:set>
                                    <p:animEffect transition="in" filter="fade">
                                      <p:cBhvr>
                                        <p:cTn id="18" dur="2000"/>
                                        <p:tgtEl>
                                          <p:spTgt spid="55299">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5299">
                                            <p:txEl>
                                              <p:pRg st="3" end="3"/>
                                            </p:txEl>
                                          </p:spTgt>
                                        </p:tgtEl>
                                        <p:attrNameLst>
                                          <p:attrName>style.visibility</p:attrName>
                                        </p:attrNameLst>
                                      </p:cBhvr>
                                      <p:to>
                                        <p:strVal val="visible"/>
                                      </p:to>
                                    </p:set>
                                    <p:animEffect transition="in" filter="fade">
                                      <p:cBhvr>
                                        <p:cTn id="21" dur="2000"/>
                                        <p:tgtEl>
                                          <p:spTgt spid="5529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p:bldP spid="55299"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normAutofit fontScale="90000"/>
          </a:bodyPr>
          <a:lstStyle/>
          <a:p>
            <a:r>
              <a:rPr lang="en-US" altLang="zh-CN" sz="3200" i="1" dirty="0">
                <a:effectLst>
                  <a:outerShdw blurRad="38100" dist="38100" dir="2700000" algn="tl">
                    <a:srgbClr val="C0C0C0"/>
                  </a:outerShdw>
                </a:effectLst>
                <a:ea typeface="宋体" charset="-122"/>
              </a:rPr>
              <a:t>Universal Mental Health Programming in Schools</a:t>
            </a:r>
            <a:endParaRPr lang="en-US" sz="3200" i="1" dirty="0">
              <a:effectLst>
                <a:outerShdw blurRad="38100" dist="38100" dir="2700000" algn="tl">
                  <a:srgbClr val="C0C0C0"/>
                </a:outerShdw>
              </a:effectLst>
              <a:ea typeface="宋体" charset="-122"/>
            </a:endParaRPr>
          </a:p>
        </p:txBody>
      </p:sp>
      <p:sp>
        <p:nvSpPr>
          <p:cNvPr id="56323" name="Rectangle 3"/>
          <p:cNvSpPr>
            <a:spLocks noGrp="1" noChangeArrowheads="1"/>
          </p:cNvSpPr>
          <p:nvPr>
            <p:ph sz="quarter" idx="1"/>
          </p:nvPr>
        </p:nvSpPr>
        <p:spPr>
          <a:xfrm>
            <a:off x="304800" y="1676400"/>
            <a:ext cx="8534400" cy="5029200"/>
          </a:xfrm>
          <a:prstGeom prst="rect">
            <a:avLst/>
          </a:prstGeom>
        </p:spPr>
        <p:txBody>
          <a:bodyPr/>
          <a:lstStyle/>
          <a:p>
            <a:pPr marL="990600" lvl="1" indent="-533400">
              <a:lnSpc>
                <a:spcPct val="90000"/>
              </a:lnSpc>
            </a:pPr>
            <a:r>
              <a:rPr lang="en-US" sz="2800" dirty="0" smtClean="0"/>
              <a:t>supports </a:t>
            </a:r>
            <a:r>
              <a:rPr lang="en-US" sz="2800" dirty="0"/>
              <a:t>sustainable and institutionalized practices</a:t>
            </a:r>
          </a:p>
          <a:p>
            <a:pPr marL="990600" lvl="1" indent="-533400">
              <a:lnSpc>
                <a:spcPct val="90000"/>
              </a:lnSpc>
            </a:pPr>
            <a:r>
              <a:rPr lang="en-US" sz="2800" dirty="0"/>
              <a:t>Three school functions, structures and culture:</a:t>
            </a:r>
          </a:p>
          <a:p>
            <a:pPr marL="1371600" lvl="2" indent="-457200">
              <a:lnSpc>
                <a:spcPct val="90000"/>
              </a:lnSpc>
              <a:buFont typeface="Wingdings" pitchFamily="2" charset="2"/>
              <a:buAutoNum type="romanLcParenBoth"/>
            </a:pPr>
            <a:r>
              <a:rPr lang="en-US" sz="2800" dirty="0"/>
              <a:t>school social and learning environments</a:t>
            </a:r>
          </a:p>
          <a:p>
            <a:pPr marL="1752600" lvl="3" indent="-381000">
              <a:lnSpc>
                <a:spcPct val="90000"/>
              </a:lnSpc>
              <a:buFont typeface="Wingdings" pitchFamily="2" charset="2"/>
              <a:buAutoNum type="alphaLcParenR"/>
            </a:pPr>
            <a:r>
              <a:rPr lang="en-US" sz="2800" dirty="0"/>
              <a:t>Whole school</a:t>
            </a:r>
          </a:p>
          <a:p>
            <a:pPr marL="1752600" lvl="3" indent="-381000">
              <a:lnSpc>
                <a:spcPct val="90000"/>
              </a:lnSpc>
              <a:buFont typeface="Wingdings" pitchFamily="2" charset="2"/>
              <a:buAutoNum type="alphaLcParenR"/>
            </a:pPr>
            <a:r>
              <a:rPr lang="en-US" sz="2800" dirty="0"/>
              <a:t>Classroom</a:t>
            </a:r>
          </a:p>
          <a:p>
            <a:pPr marL="1371600" lvl="2" indent="-457200">
              <a:lnSpc>
                <a:spcPct val="90000"/>
              </a:lnSpc>
              <a:buFont typeface="Wingdings" pitchFamily="2" charset="2"/>
              <a:buAutoNum type="romanLcParenBoth"/>
            </a:pPr>
            <a:r>
              <a:rPr lang="en-US" sz="2800" dirty="0"/>
              <a:t>content and implementation of school curriculum</a:t>
            </a:r>
          </a:p>
          <a:p>
            <a:pPr marL="1371600" lvl="2" indent="-457200">
              <a:lnSpc>
                <a:spcPct val="90000"/>
              </a:lnSpc>
              <a:buFont typeface="Wingdings" pitchFamily="2" charset="2"/>
              <a:buAutoNum type="romanLcParenBoth"/>
            </a:pPr>
            <a:r>
              <a:rPr lang="en-US" sz="2800" dirty="0"/>
              <a:t>the linkage between the school and its community.</a:t>
            </a:r>
          </a:p>
          <a:p>
            <a:pPr marL="1371600" lvl="2" indent="-457200">
              <a:lnSpc>
                <a:spcPct val="90000"/>
              </a:lnSpc>
              <a:buFont typeface="Wingdings" pitchFamily="2" charset="2"/>
              <a:buAutoNum type="romanLcParenBoth"/>
            </a:pPr>
            <a:endParaRPr lang="en-US" sz="2800" dirty="0"/>
          </a:p>
        </p:txBody>
      </p:sp>
    </p:spTree>
    <p:extLst>
      <p:ext uri="{BB962C8B-B14F-4D97-AF65-F5344CB8AC3E}">
        <p14:creationId xmlns:p14="http://schemas.microsoft.com/office/powerpoint/2010/main" xmlns="" val="10483976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6322"/>
                                        </p:tgtEl>
                                        <p:attrNameLst>
                                          <p:attrName>style.visibility</p:attrName>
                                        </p:attrNameLst>
                                      </p:cBhvr>
                                      <p:to>
                                        <p:strVal val="visible"/>
                                      </p:to>
                                    </p:set>
                                    <p:animEffect transition="in" filter="fade">
                                      <p:cBhvr>
                                        <p:cTn id="7" dur="2000"/>
                                        <p:tgtEl>
                                          <p:spTgt spid="5632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6323">
                                            <p:txEl>
                                              <p:pRg st="0" end="0"/>
                                            </p:txEl>
                                          </p:spTgt>
                                        </p:tgtEl>
                                        <p:attrNameLst>
                                          <p:attrName>style.visibility</p:attrName>
                                        </p:attrNameLst>
                                      </p:cBhvr>
                                      <p:to>
                                        <p:strVal val="visible"/>
                                      </p:to>
                                    </p:set>
                                    <p:animEffect transition="in" filter="fade">
                                      <p:cBhvr>
                                        <p:cTn id="12" dur="2000"/>
                                        <p:tgtEl>
                                          <p:spTgt spid="5632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56323">
                                            <p:txEl>
                                              <p:pRg st="1" end="1"/>
                                            </p:txEl>
                                          </p:spTgt>
                                        </p:tgtEl>
                                        <p:attrNameLst>
                                          <p:attrName>style.visibility</p:attrName>
                                        </p:attrNameLst>
                                      </p:cBhvr>
                                      <p:to>
                                        <p:strVal val="visible"/>
                                      </p:to>
                                    </p:set>
                                    <p:animEffect transition="in" filter="fade">
                                      <p:cBhvr>
                                        <p:cTn id="15" dur="2000"/>
                                        <p:tgtEl>
                                          <p:spTgt spid="5632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6323">
                                            <p:txEl>
                                              <p:pRg st="2" end="2"/>
                                            </p:txEl>
                                          </p:spTgt>
                                        </p:tgtEl>
                                        <p:attrNameLst>
                                          <p:attrName>style.visibility</p:attrName>
                                        </p:attrNameLst>
                                      </p:cBhvr>
                                      <p:to>
                                        <p:strVal val="visible"/>
                                      </p:to>
                                    </p:set>
                                    <p:animEffect transition="in" filter="fade">
                                      <p:cBhvr>
                                        <p:cTn id="18" dur="2000"/>
                                        <p:tgtEl>
                                          <p:spTgt spid="5632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6323">
                                            <p:txEl>
                                              <p:pRg st="3" end="3"/>
                                            </p:txEl>
                                          </p:spTgt>
                                        </p:tgtEl>
                                        <p:attrNameLst>
                                          <p:attrName>style.visibility</p:attrName>
                                        </p:attrNameLst>
                                      </p:cBhvr>
                                      <p:to>
                                        <p:strVal val="visible"/>
                                      </p:to>
                                    </p:set>
                                    <p:animEffect transition="in" filter="fade">
                                      <p:cBhvr>
                                        <p:cTn id="21" dur="2000"/>
                                        <p:tgtEl>
                                          <p:spTgt spid="5632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6323">
                                            <p:txEl>
                                              <p:pRg st="4" end="4"/>
                                            </p:txEl>
                                          </p:spTgt>
                                        </p:tgtEl>
                                        <p:attrNameLst>
                                          <p:attrName>style.visibility</p:attrName>
                                        </p:attrNameLst>
                                      </p:cBhvr>
                                      <p:to>
                                        <p:strVal val="visible"/>
                                      </p:to>
                                    </p:set>
                                    <p:animEffect transition="in" filter="fade">
                                      <p:cBhvr>
                                        <p:cTn id="24" dur="2000"/>
                                        <p:tgtEl>
                                          <p:spTgt spid="56323">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6323">
                                            <p:txEl>
                                              <p:pRg st="5" end="5"/>
                                            </p:txEl>
                                          </p:spTgt>
                                        </p:tgtEl>
                                        <p:attrNameLst>
                                          <p:attrName>style.visibility</p:attrName>
                                        </p:attrNameLst>
                                      </p:cBhvr>
                                      <p:to>
                                        <p:strVal val="visible"/>
                                      </p:to>
                                    </p:set>
                                    <p:animEffect transition="in" filter="fade">
                                      <p:cBhvr>
                                        <p:cTn id="27" dur="2000"/>
                                        <p:tgtEl>
                                          <p:spTgt spid="56323">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6323">
                                            <p:txEl>
                                              <p:pRg st="6" end="6"/>
                                            </p:txEl>
                                          </p:spTgt>
                                        </p:tgtEl>
                                        <p:attrNameLst>
                                          <p:attrName>style.visibility</p:attrName>
                                        </p:attrNameLst>
                                      </p:cBhvr>
                                      <p:to>
                                        <p:strVal val="visible"/>
                                      </p:to>
                                    </p:set>
                                    <p:animEffect transition="in" filter="fade">
                                      <p:cBhvr>
                                        <p:cTn id="30" dur="2000"/>
                                        <p:tgtEl>
                                          <p:spTgt spid="5632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p:bldP spid="56323" grpId="0" build="p"/>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301752" y="228600"/>
            <a:ext cx="8613648" cy="758952"/>
          </a:xfrm>
        </p:spPr>
        <p:txBody>
          <a:bodyPr>
            <a:noAutofit/>
          </a:bodyPr>
          <a:lstStyle/>
          <a:p>
            <a:r>
              <a:rPr lang="en-US" altLang="zh-CN" sz="2900" i="1" dirty="0" smtClean="0">
                <a:effectLst>
                  <a:outerShdw blurRad="38100" dist="38100" dir="2700000" algn="tl">
                    <a:srgbClr val="C0C0C0"/>
                  </a:outerShdw>
                </a:effectLst>
                <a:ea typeface="宋体" charset="-122"/>
              </a:rPr>
              <a:t>Universal Mental Health Programming in Schools</a:t>
            </a:r>
            <a:endParaRPr lang="en-US" sz="2900" i="1" dirty="0">
              <a:effectLst>
                <a:outerShdw blurRad="38100" dist="38100" dir="2700000" algn="tl">
                  <a:srgbClr val="C0C0C0"/>
                </a:outerShdw>
              </a:effectLst>
              <a:ea typeface="宋体" charset="-122"/>
            </a:endParaRPr>
          </a:p>
        </p:txBody>
      </p:sp>
      <p:sp>
        <p:nvSpPr>
          <p:cNvPr id="57347" name="Rectangle 3"/>
          <p:cNvSpPr>
            <a:spLocks noGrp="1" noChangeArrowheads="1"/>
          </p:cNvSpPr>
          <p:nvPr>
            <p:ph sz="quarter" idx="1"/>
          </p:nvPr>
        </p:nvSpPr>
        <p:spPr>
          <a:xfrm>
            <a:off x="457200" y="1752600"/>
            <a:ext cx="8229600" cy="4953000"/>
          </a:xfrm>
          <a:prstGeom prst="rect">
            <a:avLst/>
          </a:prstGeom>
        </p:spPr>
        <p:txBody>
          <a:bodyPr>
            <a:normAutofit/>
          </a:bodyPr>
          <a:lstStyle/>
          <a:p>
            <a:pPr marL="990600" lvl="1" indent="-533400"/>
            <a:r>
              <a:rPr lang="en-US" sz="3000" dirty="0"/>
              <a:t>Although direct counselling services are part of universal programming, they are de-emphasized. </a:t>
            </a:r>
            <a:endParaRPr lang="en-US" sz="3000" dirty="0" smtClean="0"/>
          </a:p>
        </p:txBody>
      </p:sp>
    </p:spTree>
    <p:extLst>
      <p:ext uri="{BB962C8B-B14F-4D97-AF65-F5344CB8AC3E}">
        <p14:creationId xmlns:p14="http://schemas.microsoft.com/office/powerpoint/2010/main" xmlns="" val="42856067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7346"/>
                                        </p:tgtEl>
                                        <p:attrNameLst>
                                          <p:attrName>style.visibility</p:attrName>
                                        </p:attrNameLst>
                                      </p:cBhvr>
                                      <p:to>
                                        <p:strVal val="visible"/>
                                      </p:to>
                                    </p:set>
                                    <p:animEffect transition="in" filter="fade">
                                      <p:cBhvr>
                                        <p:cTn id="7" dur="2000"/>
                                        <p:tgtEl>
                                          <p:spTgt spid="5734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7347">
                                            <p:txEl>
                                              <p:pRg st="0" end="0"/>
                                            </p:txEl>
                                          </p:spTgt>
                                        </p:tgtEl>
                                        <p:attrNameLst>
                                          <p:attrName>style.visibility</p:attrName>
                                        </p:attrNameLst>
                                      </p:cBhvr>
                                      <p:to>
                                        <p:strVal val="visible"/>
                                      </p:to>
                                    </p:set>
                                    <p:animEffect transition="in" filter="fade">
                                      <p:cBhvr>
                                        <p:cTn id="12" dur="2000"/>
                                        <p:tgtEl>
                                          <p:spTgt spid="573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6" grpId="0"/>
      <p:bldP spid="57347"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effectLst>
                  <a:outerShdw blurRad="38100" dist="38100" dir="2700000" algn="tl">
                    <a:srgbClr val="000000">
                      <a:alpha val="43137"/>
                    </a:srgbClr>
                  </a:outerShdw>
                </a:effectLst>
              </a:rPr>
              <a:t>The Wellness Empowerment Program</a:t>
            </a:r>
            <a:r>
              <a:rPr lang="en-US" dirty="0" smtClean="0"/>
              <a:t> </a:t>
            </a:r>
            <a:endParaRPr lang="en-US" dirty="0"/>
          </a:p>
        </p:txBody>
      </p:sp>
      <p:sp>
        <p:nvSpPr>
          <p:cNvPr id="3" name="Content Placeholder 2"/>
          <p:cNvSpPr>
            <a:spLocks noGrp="1"/>
          </p:cNvSpPr>
          <p:nvPr>
            <p:ph sz="quarter" idx="1"/>
          </p:nvPr>
        </p:nvSpPr>
        <p:spPr/>
        <p:txBody>
          <a:bodyPr/>
          <a:lstStyle/>
          <a:p>
            <a:r>
              <a:rPr lang="en-US" dirty="0" smtClean="0"/>
              <a:t>A universal mental health program for two schools serving Muslim students in Calgary</a:t>
            </a:r>
          </a:p>
          <a:p>
            <a:r>
              <a:rPr lang="en-US" dirty="0" smtClean="0"/>
              <a:t>70,000-strong Muslim community in Calgary</a:t>
            </a:r>
            <a:endParaRPr lang="en-US" dirty="0"/>
          </a:p>
          <a:p>
            <a:r>
              <a:rPr lang="en-US" dirty="0" smtClean="0"/>
              <a:t>Funded </a:t>
            </a:r>
            <a:r>
              <a:rPr lang="en-US" dirty="0"/>
              <a:t>by Alberta Health Services Mental Health Capacity Building fund</a:t>
            </a:r>
          </a:p>
          <a:p>
            <a:pPr marL="0" indent="0">
              <a:buNone/>
            </a:pPr>
            <a:endParaRPr lang="en-US" dirty="0" smtClean="0"/>
          </a:p>
          <a:p>
            <a:pPr marL="0" indent="0">
              <a:buNone/>
            </a:pPr>
            <a:endParaRPr lang="en-US" dirty="0"/>
          </a:p>
        </p:txBody>
      </p:sp>
    </p:spTree>
    <p:extLst>
      <p:ext uri="{BB962C8B-B14F-4D97-AF65-F5344CB8AC3E}">
        <p14:creationId xmlns:p14="http://schemas.microsoft.com/office/powerpoint/2010/main" xmlns="" val="197845216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normAutofit/>
          </a:bodyPr>
          <a:lstStyle/>
          <a:p>
            <a:r>
              <a:rPr lang="en-US" sz="3200" i="1" dirty="0">
                <a:effectLst>
                  <a:outerShdw blurRad="38100" dist="38100" dir="2700000" algn="tl">
                    <a:srgbClr val="000000">
                      <a:alpha val="43137"/>
                    </a:srgbClr>
                  </a:outerShdw>
                </a:effectLst>
              </a:rPr>
              <a:t>The Wellness Empowerment Program</a:t>
            </a:r>
            <a:r>
              <a:rPr lang="en-US" sz="3200" dirty="0"/>
              <a:t> </a:t>
            </a:r>
            <a:endParaRPr lang="en-US" sz="3400" i="1" dirty="0">
              <a:effectLst>
                <a:outerShdw blurRad="38100" dist="38100" dir="2700000" algn="tl">
                  <a:srgbClr val="C0C0C0"/>
                </a:outerShdw>
              </a:effectLst>
            </a:endParaRPr>
          </a:p>
        </p:txBody>
      </p:sp>
      <p:sp>
        <p:nvSpPr>
          <p:cNvPr id="56323" name="Rectangle 3"/>
          <p:cNvSpPr>
            <a:spLocks noGrp="1" noChangeArrowheads="1"/>
          </p:cNvSpPr>
          <p:nvPr>
            <p:ph sz="quarter" idx="1"/>
          </p:nvPr>
        </p:nvSpPr>
        <p:spPr/>
        <p:txBody>
          <a:bodyPr/>
          <a:lstStyle/>
          <a:p>
            <a:pPr>
              <a:lnSpc>
                <a:spcPct val="80000"/>
              </a:lnSpc>
              <a:buFont typeface="Wingdings" pitchFamily="2" charset="2"/>
              <a:buNone/>
            </a:pPr>
            <a:endParaRPr lang="en-US" altLang="zh-CN" sz="2000" dirty="0">
              <a:ea typeface="宋体" charset="-122"/>
            </a:endParaRPr>
          </a:p>
          <a:p>
            <a:pPr>
              <a:lnSpc>
                <a:spcPct val="80000"/>
              </a:lnSpc>
            </a:pPr>
            <a:endParaRPr lang="en-US" altLang="zh-CN" sz="2000" dirty="0">
              <a:ea typeface="宋体" charset="-122"/>
            </a:endParaRPr>
          </a:p>
          <a:p>
            <a:pPr>
              <a:lnSpc>
                <a:spcPct val="80000"/>
              </a:lnSpc>
            </a:pPr>
            <a:endParaRPr lang="en-US" altLang="zh-CN" sz="2000" dirty="0">
              <a:ea typeface="宋体" charset="-122"/>
            </a:endParaRPr>
          </a:p>
          <a:p>
            <a:pPr>
              <a:lnSpc>
                <a:spcPct val="80000"/>
              </a:lnSpc>
            </a:pPr>
            <a:endParaRPr lang="en-US" altLang="zh-CN" sz="2000" dirty="0">
              <a:ea typeface="宋体" charset="-122"/>
            </a:endParaRPr>
          </a:p>
          <a:p>
            <a:pPr>
              <a:lnSpc>
                <a:spcPct val="80000"/>
              </a:lnSpc>
            </a:pPr>
            <a:endParaRPr lang="en-US" altLang="zh-CN" sz="2000" dirty="0">
              <a:ea typeface="宋体" charset="-122"/>
            </a:endParaRPr>
          </a:p>
          <a:p>
            <a:pPr>
              <a:lnSpc>
                <a:spcPct val="80000"/>
              </a:lnSpc>
            </a:pPr>
            <a:endParaRPr lang="en-US" altLang="zh-CN" sz="2000" dirty="0">
              <a:ea typeface="宋体" charset="-122"/>
            </a:endParaRPr>
          </a:p>
          <a:p>
            <a:pPr>
              <a:lnSpc>
                <a:spcPct val="80000"/>
              </a:lnSpc>
            </a:pPr>
            <a:endParaRPr lang="en-US" altLang="zh-CN" sz="2000" dirty="0">
              <a:ea typeface="宋体" charset="-122"/>
            </a:endParaRPr>
          </a:p>
          <a:p>
            <a:pPr>
              <a:lnSpc>
                <a:spcPct val="80000"/>
              </a:lnSpc>
              <a:buFont typeface="Wingdings" pitchFamily="2" charset="2"/>
              <a:buNone/>
            </a:pPr>
            <a:endParaRPr lang="en-US" altLang="zh-CN" sz="2800" dirty="0">
              <a:ea typeface="宋体" charset="-122"/>
            </a:endParaRPr>
          </a:p>
          <a:p>
            <a:pPr>
              <a:lnSpc>
                <a:spcPct val="80000"/>
              </a:lnSpc>
            </a:pPr>
            <a:r>
              <a:rPr lang="en-US" altLang="zh-CN" sz="2800" dirty="0">
                <a:ea typeface="宋体" charset="-122"/>
              </a:rPr>
              <a:t>A publicly funded, ESL charter school</a:t>
            </a:r>
          </a:p>
          <a:p>
            <a:pPr>
              <a:lnSpc>
                <a:spcPct val="80000"/>
              </a:lnSpc>
            </a:pPr>
            <a:r>
              <a:rPr lang="en-US" altLang="zh-CN" sz="2800" dirty="0">
                <a:ea typeface="宋体" charset="-122"/>
              </a:rPr>
              <a:t>Elementary and Middle School Campus with about 650 students</a:t>
            </a:r>
          </a:p>
          <a:p>
            <a:pPr>
              <a:lnSpc>
                <a:spcPct val="80000"/>
              </a:lnSpc>
            </a:pPr>
            <a:endParaRPr lang="en-US" altLang="zh-CN" sz="2800" dirty="0">
              <a:ea typeface="宋体" charset="-122"/>
            </a:endParaRPr>
          </a:p>
          <a:p>
            <a:pPr>
              <a:lnSpc>
                <a:spcPct val="80000"/>
              </a:lnSpc>
            </a:pPr>
            <a:endParaRPr lang="en-US" sz="2000" dirty="0"/>
          </a:p>
        </p:txBody>
      </p:sp>
      <p:pic>
        <p:nvPicPr>
          <p:cNvPr id="56324"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152400" y="1600200"/>
            <a:ext cx="8572500" cy="1905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41579282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normAutofit/>
          </a:bodyPr>
          <a:lstStyle/>
          <a:p>
            <a:r>
              <a:rPr lang="en-US" sz="3600" i="1" dirty="0">
                <a:effectLst>
                  <a:outerShdw blurRad="38100" dist="38100" dir="2700000" algn="tl">
                    <a:srgbClr val="000000">
                      <a:alpha val="43137"/>
                    </a:srgbClr>
                  </a:outerShdw>
                </a:effectLst>
              </a:rPr>
              <a:t>The Wellness Empowerment Program</a:t>
            </a:r>
            <a:r>
              <a:rPr lang="en-US" sz="3600" dirty="0"/>
              <a:t> </a:t>
            </a:r>
            <a:endParaRPr lang="en-US" sz="3400" i="1" dirty="0">
              <a:effectLst>
                <a:outerShdw blurRad="38100" dist="38100" dir="2700000" algn="tl">
                  <a:srgbClr val="C0C0C0"/>
                </a:outerShdw>
              </a:effectLst>
            </a:endParaRPr>
          </a:p>
        </p:txBody>
      </p:sp>
      <p:sp>
        <p:nvSpPr>
          <p:cNvPr id="57347" name="Rectangle 3"/>
          <p:cNvSpPr>
            <a:spLocks noGrp="1" noChangeArrowheads="1"/>
          </p:cNvSpPr>
          <p:nvPr>
            <p:ph sz="quarter" idx="1"/>
          </p:nvPr>
        </p:nvSpPr>
        <p:spPr/>
        <p:txBody>
          <a:bodyPr/>
          <a:lstStyle/>
          <a:p>
            <a:pPr>
              <a:lnSpc>
                <a:spcPct val="80000"/>
              </a:lnSpc>
              <a:buFont typeface="Wingdings" pitchFamily="2" charset="2"/>
              <a:buNone/>
            </a:pPr>
            <a:endParaRPr lang="en-US" altLang="zh-CN" sz="2800" dirty="0">
              <a:ea typeface="宋体" charset="-122"/>
            </a:endParaRPr>
          </a:p>
          <a:p>
            <a:pPr>
              <a:lnSpc>
                <a:spcPct val="80000"/>
              </a:lnSpc>
            </a:pPr>
            <a:endParaRPr lang="en-US" altLang="zh-CN" sz="2800" dirty="0">
              <a:ea typeface="宋体" charset="-122"/>
            </a:endParaRPr>
          </a:p>
          <a:p>
            <a:pPr>
              <a:lnSpc>
                <a:spcPct val="80000"/>
              </a:lnSpc>
            </a:pPr>
            <a:endParaRPr lang="en-US" altLang="zh-CN" sz="2800" dirty="0">
              <a:ea typeface="宋体" charset="-122"/>
            </a:endParaRPr>
          </a:p>
          <a:p>
            <a:pPr>
              <a:lnSpc>
                <a:spcPct val="80000"/>
              </a:lnSpc>
            </a:pPr>
            <a:endParaRPr lang="en-US" altLang="zh-CN" sz="2800" dirty="0">
              <a:ea typeface="宋体" charset="-122"/>
            </a:endParaRPr>
          </a:p>
          <a:p>
            <a:pPr>
              <a:lnSpc>
                <a:spcPct val="80000"/>
              </a:lnSpc>
            </a:pPr>
            <a:endParaRPr lang="en-US" altLang="zh-CN" sz="2800" dirty="0">
              <a:ea typeface="宋体" charset="-122"/>
            </a:endParaRPr>
          </a:p>
          <a:p>
            <a:pPr>
              <a:lnSpc>
                <a:spcPct val="80000"/>
              </a:lnSpc>
            </a:pPr>
            <a:endParaRPr lang="en-US" altLang="zh-CN" sz="2800" dirty="0">
              <a:ea typeface="宋体" charset="-122"/>
            </a:endParaRPr>
          </a:p>
          <a:p>
            <a:pPr>
              <a:lnSpc>
                <a:spcPct val="80000"/>
              </a:lnSpc>
            </a:pPr>
            <a:endParaRPr lang="en-US" altLang="zh-CN" sz="2800" dirty="0">
              <a:ea typeface="宋体" charset="-122"/>
            </a:endParaRPr>
          </a:p>
          <a:p>
            <a:pPr>
              <a:lnSpc>
                <a:spcPct val="80000"/>
              </a:lnSpc>
            </a:pPr>
            <a:r>
              <a:rPr lang="en-US" altLang="zh-CN" sz="2800" dirty="0">
                <a:ea typeface="宋体" charset="-122"/>
              </a:rPr>
              <a:t>Calgary Islamic School: Private religious school</a:t>
            </a:r>
          </a:p>
          <a:p>
            <a:pPr>
              <a:lnSpc>
                <a:spcPct val="80000"/>
              </a:lnSpc>
            </a:pPr>
            <a:r>
              <a:rPr lang="en-US" altLang="zh-CN" sz="2800" dirty="0">
                <a:ea typeface="宋体" charset="-122"/>
              </a:rPr>
              <a:t>K-12 on one campus (650 kids)</a:t>
            </a:r>
            <a:endParaRPr lang="en-US" sz="2800" dirty="0"/>
          </a:p>
        </p:txBody>
      </p:sp>
      <p:pic>
        <p:nvPicPr>
          <p:cNvPr id="57348" name="Picture 4"/>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04800" y="1676400"/>
            <a:ext cx="8620125" cy="28194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72730734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altLang="zh-CN" sz="4000" b="1" i="1" dirty="0">
                <a:effectLst>
                  <a:outerShdw blurRad="38100" dist="38100" dir="2700000" algn="tl">
                    <a:srgbClr val="C0C0C0"/>
                  </a:outerShdw>
                </a:effectLst>
                <a:ea typeface="宋体" charset="-122"/>
              </a:rPr>
              <a:t>Inter</a:t>
            </a:r>
            <a:r>
              <a:rPr lang="en-US" altLang="zh-CN" sz="4000" i="1" dirty="0">
                <a:effectLst>
                  <a:outerShdw blurRad="38100" dist="38100" dir="2700000" algn="tl">
                    <a:srgbClr val="C0C0C0"/>
                  </a:outerShdw>
                </a:effectLst>
                <a:ea typeface="宋体" charset="-122"/>
              </a:rPr>
              <a:t>faces</a:t>
            </a:r>
            <a:endParaRPr lang="en-US" sz="4000" i="1" dirty="0">
              <a:effectLst>
                <a:outerShdw blurRad="38100" dist="38100" dir="2700000" algn="tl">
                  <a:srgbClr val="C0C0C0"/>
                </a:outerShdw>
              </a:effectLst>
              <a:ea typeface="宋体" charset="-122"/>
            </a:endParaRPr>
          </a:p>
        </p:txBody>
      </p:sp>
      <p:sp>
        <p:nvSpPr>
          <p:cNvPr id="63491" name="Rectangle 3"/>
          <p:cNvSpPr>
            <a:spLocks noGrp="1" noChangeArrowheads="1"/>
          </p:cNvSpPr>
          <p:nvPr>
            <p:ph sz="quarter" idx="1"/>
          </p:nvPr>
        </p:nvSpPr>
        <p:spPr>
          <a:xfrm>
            <a:off x="457200" y="1676400"/>
            <a:ext cx="8229600" cy="4876800"/>
          </a:xfrm>
          <a:prstGeom prst="rect">
            <a:avLst/>
          </a:prstGeom>
        </p:spPr>
        <p:txBody>
          <a:bodyPr/>
          <a:lstStyle/>
          <a:p>
            <a:pPr>
              <a:lnSpc>
                <a:spcPct val="80000"/>
              </a:lnSpc>
              <a:buFont typeface="Wingdings" pitchFamily="2" charset="2"/>
              <a:buNone/>
            </a:pPr>
            <a:r>
              <a:rPr lang="en-US" altLang="zh-CN" sz="2400" dirty="0">
                <a:ea typeface="宋体" charset="-122"/>
              </a:rPr>
              <a:t>“</a:t>
            </a:r>
            <a:r>
              <a:rPr lang="en-US" altLang="zh-CN" sz="3600" dirty="0">
                <a:ea typeface="宋体" charset="-122"/>
              </a:rPr>
              <a:t>Points of connection between systems”</a:t>
            </a:r>
          </a:p>
          <a:p>
            <a:pPr>
              <a:lnSpc>
                <a:spcPct val="80000"/>
              </a:lnSpc>
            </a:pPr>
            <a:r>
              <a:rPr lang="en-US" altLang="zh-CN" sz="3200" dirty="0">
                <a:ea typeface="宋体" charset="-122"/>
              </a:rPr>
              <a:t>As a service provider, our first point of connection was to make sure we knew what the schools wanted and need</a:t>
            </a:r>
          </a:p>
          <a:p>
            <a:pPr lvl="1">
              <a:lnSpc>
                <a:spcPct val="80000"/>
              </a:lnSpc>
            </a:pPr>
            <a:r>
              <a:rPr lang="en-US" altLang="zh-CN" sz="3000" dirty="0">
                <a:ea typeface="宋体" charset="-122"/>
              </a:rPr>
              <a:t>Undertook a one year development process using ideas from Appreciative Inquiry</a:t>
            </a:r>
          </a:p>
          <a:p>
            <a:pPr>
              <a:lnSpc>
                <a:spcPct val="80000"/>
              </a:lnSpc>
            </a:pPr>
            <a:r>
              <a:rPr lang="en-US" altLang="zh-CN" sz="3600" dirty="0">
                <a:ea typeface="宋体" charset="-122"/>
              </a:rPr>
              <a:t>Collaborating with the Muslim Council of </a:t>
            </a:r>
            <a:r>
              <a:rPr lang="en-US" altLang="zh-CN" sz="3600" dirty="0" smtClean="0">
                <a:ea typeface="宋体" charset="-122"/>
              </a:rPr>
              <a:t>Calgary</a:t>
            </a:r>
            <a:endParaRPr lang="en-US" altLang="zh-CN" sz="3600" dirty="0">
              <a:ea typeface="宋体" charset="-122"/>
            </a:endParaRPr>
          </a:p>
        </p:txBody>
      </p:sp>
    </p:spTree>
    <p:extLst>
      <p:ext uri="{BB962C8B-B14F-4D97-AF65-F5344CB8AC3E}">
        <p14:creationId xmlns:p14="http://schemas.microsoft.com/office/powerpoint/2010/main" xmlns="" val="9959189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fade">
                                      <p:cBhvr>
                                        <p:cTn id="7" dur="2000"/>
                                        <p:tgtEl>
                                          <p:spTgt spid="634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3491">
                                            <p:txEl>
                                              <p:pRg st="0" end="0"/>
                                            </p:txEl>
                                          </p:spTgt>
                                        </p:tgtEl>
                                        <p:attrNameLst>
                                          <p:attrName>style.visibility</p:attrName>
                                        </p:attrNameLst>
                                      </p:cBhvr>
                                      <p:to>
                                        <p:strVal val="visible"/>
                                      </p:to>
                                    </p:set>
                                    <p:animEffect transition="in" filter="fade">
                                      <p:cBhvr>
                                        <p:cTn id="12" dur="2000"/>
                                        <p:tgtEl>
                                          <p:spTgt spid="6349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3491">
                                            <p:txEl>
                                              <p:pRg st="1" end="1"/>
                                            </p:txEl>
                                          </p:spTgt>
                                        </p:tgtEl>
                                        <p:attrNameLst>
                                          <p:attrName>style.visibility</p:attrName>
                                        </p:attrNameLst>
                                      </p:cBhvr>
                                      <p:to>
                                        <p:strVal val="visible"/>
                                      </p:to>
                                    </p:set>
                                    <p:animEffect transition="in" filter="fade">
                                      <p:cBhvr>
                                        <p:cTn id="17" dur="2000"/>
                                        <p:tgtEl>
                                          <p:spTgt spid="63491">
                                            <p:txEl>
                                              <p:pRg st="1" end="1"/>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3491">
                                            <p:txEl>
                                              <p:pRg st="2" end="2"/>
                                            </p:txEl>
                                          </p:spTgt>
                                        </p:tgtEl>
                                        <p:attrNameLst>
                                          <p:attrName>style.visibility</p:attrName>
                                        </p:attrNameLst>
                                      </p:cBhvr>
                                      <p:to>
                                        <p:strVal val="visible"/>
                                      </p:to>
                                    </p:set>
                                    <p:animEffect transition="in" filter="fade">
                                      <p:cBhvr>
                                        <p:cTn id="20" dur="2000"/>
                                        <p:tgtEl>
                                          <p:spTgt spid="63491">
                                            <p:txEl>
                                              <p:pRg st="2" end="2"/>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3491">
                                            <p:txEl>
                                              <p:pRg st="3" end="3"/>
                                            </p:txEl>
                                          </p:spTgt>
                                        </p:tgtEl>
                                        <p:attrNameLst>
                                          <p:attrName>style.visibility</p:attrName>
                                        </p:attrNameLst>
                                      </p:cBhvr>
                                      <p:to>
                                        <p:strVal val="visible"/>
                                      </p:to>
                                    </p:set>
                                    <p:animEffect transition="in" filter="fade">
                                      <p:cBhvr>
                                        <p:cTn id="25" dur="2000"/>
                                        <p:tgtEl>
                                          <p:spTgt spid="634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P spid="63491" grpId="0" build="p"/>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altLang="zh-CN" sz="4000" b="1" i="1" dirty="0">
                <a:effectLst>
                  <a:outerShdw blurRad="38100" dist="38100" dir="2700000" algn="tl">
                    <a:srgbClr val="C0C0C0"/>
                  </a:outerShdw>
                </a:effectLst>
                <a:ea typeface="宋体" charset="-122"/>
              </a:rPr>
              <a:t>Inter</a:t>
            </a:r>
            <a:r>
              <a:rPr lang="en-US" altLang="zh-CN" sz="4000" i="1" dirty="0">
                <a:effectLst>
                  <a:outerShdw blurRad="38100" dist="38100" dir="2700000" algn="tl">
                    <a:srgbClr val="C0C0C0"/>
                  </a:outerShdw>
                </a:effectLst>
                <a:ea typeface="宋体" charset="-122"/>
              </a:rPr>
              <a:t>faces</a:t>
            </a:r>
            <a:endParaRPr lang="en-US" sz="4000" i="1" dirty="0">
              <a:effectLst>
                <a:outerShdw blurRad="38100" dist="38100" dir="2700000" algn="tl">
                  <a:srgbClr val="C0C0C0"/>
                </a:outerShdw>
              </a:effectLst>
              <a:ea typeface="宋体" charset="-122"/>
            </a:endParaRPr>
          </a:p>
        </p:txBody>
      </p:sp>
      <p:sp>
        <p:nvSpPr>
          <p:cNvPr id="63491" name="Rectangle 3"/>
          <p:cNvSpPr>
            <a:spLocks noGrp="1" noChangeArrowheads="1"/>
          </p:cNvSpPr>
          <p:nvPr>
            <p:ph sz="quarter" idx="1"/>
          </p:nvPr>
        </p:nvSpPr>
        <p:spPr>
          <a:xfrm>
            <a:off x="457200" y="1676400"/>
            <a:ext cx="8229600" cy="4876800"/>
          </a:xfrm>
          <a:prstGeom prst="rect">
            <a:avLst/>
          </a:prstGeom>
        </p:spPr>
        <p:txBody>
          <a:bodyPr>
            <a:normAutofit/>
          </a:bodyPr>
          <a:lstStyle/>
          <a:p>
            <a:pPr>
              <a:lnSpc>
                <a:spcPct val="80000"/>
              </a:lnSpc>
            </a:pPr>
            <a:r>
              <a:rPr lang="en-US" altLang="zh-CN" sz="3600" dirty="0">
                <a:ea typeface="宋体" charset="-122"/>
              </a:rPr>
              <a:t>Linking the schools </a:t>
            </a:r>
            <a:r>
              <a:rPr lang="en-US" altLang="zh-CN" sz="3600" dirty="0" smtClean="0">
                <a:ea typeface="宋体" charset="-122"/>
              </a:rPr>
              <a:t>with:</a:t>
            </a:r>
            <a:endParaRPr lang="en-US" altLang="zh-CN" sz="3200" dirty="0">
              <a:ea typeface="宋体" charset="-122"/>
            </a:endParaRPr>
          </a:p>
          <a:p>
            <a:pPr lvl="1">
              <a:lnSpc>
                <a:spcPct val="80000"/>
              </a:lnSpc>
            </a:pPr>
            <a:r>
              <a:rPr lang="en-US" altLang="zh-CN" sz="3200" dirty="0">
                <a:ea typeface="宋体" charset="-122"/>
              </a:rPr>
              <a:t>Child protection authorities</a:t>
            </a:r>
          </a:p>
          <a:p>
            <a:pPr lvl="1">
              <a:lnSpc>
                <a:spcPct val="80000"/>
              </a:lnSpc>
            </a:pPr>
            <a:r>
              <a:rPr lang="en-US" altLang="zh-CN" sz="3200" dirty="0">
                <a:ea typeface="宋体" charset="-122"/>
              </a:rPr>
              <a:t>Alcohol and drug treatment agency (for information sessions) </a:t>
            </a:r>
          </a:p>
          <a:p>
            <a:pPr lvl="1">
              <a:lnSpc>
                <a:spcPct val="80000"/>
              </a:lnSpc>
            </a:pPr>
            <a:r>
              <a:rPr lang="en-US" altLang="zh-CN" sz="3200" dirty="0">
                <a:ea typeface="宋体" charset="-122"/>
              </a:rPr>
              <a:t>Other schools</a:t>
            </a:r>
          </a:p>
          <a:p>
            <a:pPr lvl="1">
              <a:lnSpc>
                <a:spcPct val="80000"/>
              </a:lnSpc>
            </a:pPr>
            <a:r>
              <a:rPr lang="en-US" altLang="zh-CN" sz="3200" dirty="0">
                <a:ea typeface="宋体" charset="-122"/>
              </a:rPr>
              <a:t>Calgary Police Service</a:t>
            </a:r>
          </a:p>
        </p:txBody>
      </p:sp>
    </p:spTree>
    <p:extLst>
      <p:ext uri="{BB962C8B-B14F-4D97-AF65-F5344CB8AC3E}">
        <p14:creationId xmlns:p14="http://schemas.microsoft.com/office/powerpoint/2010/main" xmlns="" val="323483588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3490"/>
                                        </p:tgtEl>
                                        <p:attrNameLst>
                                          <p:attrName>style.visibility</p:attrName>
                                        </p:attrNameLst>
                                      </p:cBhvr>
                                      <p:to>
                                        <p:strVal val="visible"/>
                                      </p:to>
                                    </p:set>
                                    <p:animEffect transition="in" filter="fade">
                                      <p:cBhvr>
                                        <p:cTn id="7" dur="2000"/>
                                        <p:tgtEl>
                                          <p:spTgt spid="6349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3491">
                                            <p:txEl>
                                              <p:pRg st="0" end="0"/>
                                            </p:txEl>
                                          </p:spTgt>
                                        </p:tgtEl>
                                        <p:attrNameLst>
                                          <p:attrName>style.visibility</p:attrName>
                                        </p:attrNameLst>
                                      </p:cBhvr>
                                      <p:to>
                                        <p:strVal val="visible"/>
                                      </p:to>
                                    </p:set>
                                    <p:animEffect transition="in" filter="fade">
                                      <p:cBhvr>
                                        <p:cTn id="12" dur="2000"/>
                                        <p:tgtEl>
                                          <p:spTgt spid="63491">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3491">
                                            <p:txEl>
                                              <p:pRg st="1" end="1"/>
                                            </p:txEl>
                                          </p:spTgt>
                                        </p:tgtEl>
                                        <p:attrNameLst>
                                          <p:attrName>style.visibility</p:attrName>
                                        </p:attrNameLst>
                                      </p:cBhvr>
                                      <p:to>
                                        <p:strVal val="visible"/>
                                      </p:to>
                                    </p:set>
                                    <p:animEffect transition="in" filter="fade">
                                      <p:cBhvr>
                                        <p:cTn id="15" dur="2000"/>
                                        <p:tgtEl>
                                          <p:spTgt spid="63491">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3491">
                                            <p:txEl>
                                              <p:pRg st="2" end="2"/>
                                            </p:txEl>
                                          </p:spTgt>
                                        </p:tgtEl>
                                        <p:attrNameLst>
                                          <p:attrName>style.visibility</p:attrName>
                                        </p:attrNameLst>
                                      </p:cBhvr>
                                      <p:to>
                                        <p:strVal val="visible"/>
                                      </p:to>
                                    </p:set>
                                    <p:animEffect transition="in" filter="fade">
                                      <p:cBhvr>
                                        <p:cTn id="18" dur="2000"/>
                                        <p:tgtEl>
                                          <p:spTgt spid="63491">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3491">
                                            <p:txEl>
                                              <p:pRg st="3" end="3"/>
                                            </p:txEl>
                                          </p:spTgt>
                                        </p:tgtEl>
                                        <p:attrNameLst>
                                          <p:attrName>style.visibility</p:attrName>
                                        </p:attrNameLst>
                                      </p:cBhvr>
                                      <p:to>
                                        <p:strVal val="visible"/>
                                      </p:to>
                                    </p:set>
                                    <p:animEffect transition="in" filter="fade">
                                      <p:cBhvr>
                                        <p:cTn id="21" dur="2000"/>
                                        <p:tgtEl>
                                          <p:spTgt spid="63491">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3491">
                                            <p:txEl>
                                              <p:pRg st="4" end="4"/>
                                            </p:txEl>
                                          </p:spTgt>
                                        </p:tgtEl>
                                        <p:attrNameLst>
                                          <p:attrName>style.visibility</p:attrName>
                                        </p:attrNameLst>
                                      </p:cBhvr>
                                      <p:to>
                                        <p:strVal val="visible"/>
                                      </p:to>
                                    </p:set>
                                    <p:animEffect transition="in" filter="fade">
                                      <p:cBhvr>
                                        <p:cTn id="24" dur="2000"/>
                                        <p:tgtEl>
                                          <p:spTgt spid="6349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0" grpId="0"/>
      <p:bldP spid="6349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Context: Calgary, AB, Canada</a:t>
            </a:r>
            <a:endParaRPr lang="en-US" dirty="0"/>
          </a:p>
        </p:txBody>
      </p:sp>
      <p:pic>
        <p:nvPicPr>
          <p:cNvPr id="4" name="Content Placeholder 3"/>
          <p:cNvPicPr>
            <a:picLocks noGrp="1" noChangeAspect="1"/>
          </p:cNvPicPr>
          <p:nvPr>
            <p:ph sz="quarter" idx="1"/>
          </p:nvPr>
        </p:nvPicPr>
        <p:blipFill>
          <a:blip r:embed="rId2" cstate="print">
            <a:extLst>
              <a:ext uri="{28A0092B-C50C-407E-A947-70E740481C1C}">
                <a14:useLocalDpi xmlns:a14="http://schemas.microsoft.com/office/drawing/2010/main" xmlns="" val="0"/>
              </a:ext>
            </a:extLst>
          </a:blip>
          <a:stretch>
            <a:fillRect/>
          </a:stretch>
        </p:blipFill>
        <p:spPr>
          <a:xfrm>
            <a:off x="2928144" y="2593975"/>
            <a:ext cx="3251200" cy="2438400"/>
          </a:xfrm>
        </p:spPr>
      </p:pic>
    </p:spTree>
    <p:extLst>
      <p:ext uri="{BB962C8B-B14F-4D97-AF65-F5344CB8AC3E}">
        <p14:creationId xmlns:p14="http://schemas.microsoft.com/office/powerpoint/2010/main" xmlns="" val="305443574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altLang="zh-CN" sz="4000" b="1" i="1" dirty="0">
                <a:effectLst>
                  <a:outerShdw blurRad="38100" dist="38100" dir="2700000" algn="tl">
                    <a:srgbClr val="C0C0C0"/>
                  </a:outerShdw>
                </a:effectLst>
                <a:ea typeface="宋体" charset="-122"/>
              </a:rPr>
              <a:t>Inter</a:t>
            </a:r>
            <a:r>
              <a:rPr lang="en-US" altLang="zh-CN" sz="4000" i="1" dirty="0">
                <a:effectLst>
                  <a:outerShdw blurRad="38100" dist="38100" dir="2700000" algn="tl">
                    <a:srgbClr val="C0C0C0"/>
                  </a:outerShdw>
                </a:effectLst>
                <a:ea typeface="宋体" charset="-122"/>
              </a:rPr>
              <a:t>faces</a:t>
            </a:r>
            <a:endParaRPr lang="en-US" sz="4000" i="1" dirty="0">
              <a:effectLst>
                <a:outerShdw blurRad="38100" dist="38100" dir="2700000" algn="tl">
                  <a:srgbClr val="C0C0C0"/>
                </a:outerShdw>
              </a:effectLst>
              <a:ea typeface="宋体" charset="-122"/>
            </a:endParaRPr>
          </a:p>
        </p:txBody>
      </p:sp>
      <p:sp>
        <p:nvSpPr>
          <p:cNvPr id="65539" name="Rectangle 3"/>
          <p:cNvSpPr>
            <a:spLocks noGrp="1" noChangeArrowheads="1"/>
          </p:cNvSpPr>
          <p:nvPr>
            <p:ph sz="quarter" idx="1"/>
          </p:nvPr>
        </p:nvSpPr>
        <p:spPr>
          <a:xfrm>
            <a:off x="457200" y="1676400"/>
            <a:ext cx="8229600" cy="4876800"/>
          </a:xfrm>
          <a:prstGeom prst="rect">
            <a:avLst/>
          </a:prstGeom>
        </p:spPr>
        <p:txBody>
          <a:bodyPr/>
          <a:lstStyle/>
          <a:p>
            <a:pPr>
              <a:lnSpc>
                <a:spcPct val="80000"/>
              </a:lnSpc>
              <a:buFont typeface="Wingdings" pitchFamily="2" charset="2"/>
              <a:buNone/>
            </a:pPr>
            <a:endParaRPr lang="en-US" altLang="zh-CN" sz="2800" dirty="0">
              <a:ea typeface="宋体" charset="-122"/>
            </a:endParaRPr>
          </a:p>
          <a:p>
            <a:pPr lvl="1">
              <a:lnSpc>
                <a:spcPct val="80000"/>
              </a:lnSpc>
            </a:pPr>
            <a:r>
              <a:rPr lang="en-US" altLang="zh-CN" sz="2800" dirty="0">
                <a:ea typeface="宋体" charset="-122"/>
              </a:rPr>
              <a:t>Health care system</a:t>
            </a:r>
          </a:p>
          <a:p>
            <a:pPr lvl="1">
              <a:lnSpc>
                <a:spcPct val="80000"/>
              </a:lnSpc>
            </a:pPr>
            <a:r>
              <a:rPr lang="en-US" altLang="zh-CN" sz="2800" dirty="0">
                <a:ea typeface="宋体" charset="-122"/>
              </a:rPr>
              <a:t>Domestic violence services</a:t>
            </a:r>
          </a:p>
          <a:p>
            <a:pPr lvl="1">
              <a:lnSpc>
                <a:spcPct val="80000"/>
              </a:lnSpc>
              <a:buFont typeface="Wingdings" pitchFamily="2" charset="2"/>
              <a:buNone/>
            </a:pPr>
            <a:endParaRPr lang="en-US" altLang="zh-CN" sz="2400" dirty="0">
              <a:ea typeface="宋体" charset="-122"/>
            </a:endParaRPr>
          </a:p>
          <a:p>
            <a:pPr>
              <a:lnSpc>
                <a:spcPct val="80000"/>
              </a:lnSpc>
            </a:pPr>
            <a:r>
              <a:rPr lang="en-US" altLang="zh-CN" sz="3200" dirty="0">
                <a:ea typeface="宋体" charset="-122"/>
              </a:rPr>
              <a:t>Connecting children with </a:t>
            </a:r>
            <a:r>
              <a:rPr lang="en-US" altLang="zh-CN" sz="3200" dirty="0" smtClean="0">
                <a:ea typeface="宋体" charset="-122"/>
              </a:rPr>
              <a:t>Islamically </a:t>
            </a:r>
            <a:r>
              <a:rPr lang="en-US" altLang="zh-CN" sz="3200" dirty="0">
                <a:ea typeface="宋体" charset="-122"/>
              </a:rPr>
              <a:t>appropriate recreational opportunities</a:t>
            </a:r>
          </a:p>
          <a:p>
            <a:pPr>
              <a:lnSpc>
                <a:spcPct val="80000"/>
              </a:lnSpc>
            </a:pPr>
            <a:r>
              <a:rPr lang="en-US" altLang="zh-CN" sz="3200" dirty="0">
                <a:ea typeface="宋体" charset="-122"/>
              </a:rPr>
              <a:t>What other interfaces to we need to strengthen?</a:t>
            </a:r>
          </a:p>
        </p:txBody>
      </p:sp>
    </p:spTree>
    <p:extLst>
      <p:ext uri="{BB962C8B-B14F-4D97-AF65-F5344CB8AC3E}">
        <p14:creationId xmlns:p14="http://schemas.microsoft.com/office/powerpoint/2010/main" xmlns="" val="269458918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5538"/>
                                        </p:tgtEl>
                                        <p:attrNameLst>
                                          <p:attrName>style.visibility</p:attrName>
                                        </p:attrNameLst>
                                      </p:cBhvr>
                                      <p:to>
                                        <p:strVal val="visible"/>
                                      </p:to>
                                    </p:set>
                                    <p:animEffect transition="in" filter="fade">
                                      <p:cBhvr>
                                        <p:cTn id="7" dur="2000"/>
                                        <p:tgtEl>
                                          <p:spTgt spid="655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5539">
                                            <p:txEl>
                                              <p:pRg st="1" end="1"/>
                                            </p:txEl>
                                          </p:spTgt>
                                        </p:tgtEl>
                                        <p:attrNameLst>
                                          <p:attrName>style.visibility</p:attrName>
                                        </p:attrNameLst>
                                      </p:cBhvr>
                                      <p:to>
                                        <p:strVal val="visible"/>
                                      </p:to>
                                    </p:set>
                                    <p:animEffect transition="in" filter="fade">
                                      <p:cBhvr>
                                        <p:cTn id="12" dur="2000"/>
                                        <p:tgtEl>
                                          <p:spTgt spid="65539">
                                            <p:txEl>
                                              <p:pRg st="1" end="1"/>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5539">
                                            <p:txEl>
                                              <p:pRg st="2" end="2"/>
                                            </p:txEl>
                                          </p:spTgt>
                                        </p:tgtEl>
                                        <p:attrNameLst>
                                          <p:attrName>style.visibility</p:attrName>
                                        </p:attrNameLst>
                                      </p:cBhvr>
                                      <p:to>
                                        <p:strVal val="visible"/>
                                      </p:to>
                                    </p:set>
                                    <p:animEffect transition="in" filter="fade">
                                      <p:cBhvr>
                                        <p:cTn id="15" dur="2000"/>
                                        <p:tgtEl>
                                          <p:spTgt spid="65539">
                                            <p:txEl>
                                              <p:pRg st="2" end="2"/>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65539">
                                            <p:txEl>
                                              <p:pRg st="4" end="4"/>
                                            </p:txEl>
                                          </p:spTgt>
                                        </p:tgtEl>
                                        <p:attrNameLst>
                                          <p:attrName>style.visibility</p:attrName>
                                        </p:attrNameLst>
                                      </p:cBhvr>
                                      <p:to>
                                        <p:strVal val="visible"/>
                                      </p:to>
                                    </p:set>
                                    <p:animEffect transition="in" filter="fade">
                                      <p:cBhvr>
                                        <p:cTn id="20" dur="2000"/>
                                        <p:tgtEl>
                                          <p:spTgt spid="65539">
                                            <p:txEl>
                                              <p:pRg st="4" end="4"/>
                                            </p:txEl>
                                          </p:spTgt>
                                        </p:tgtEl>
                                      </p:cBhvr>
                                    </p:animEffect>
                                  </p:childTnLst>
                                </p:cTn>
                              </p:par>
                            </p:childTnLst>
                          </p:cTn>
                        </p:par>
                      </p:childTnLst>
                    </p:cTn>
                  </p:par>
                  <p:par>
                    <p:cTn id="21" fill="hold" nodeType="clickPar">
                      <p:stCondLst>
                        <p:cond delay="indefinite"/>
                      </p:stCondLst>
                      <p:childTnLst>
                        <p:par>
                          <p:cTn id="22" fill="hold" nodeType="withGroup">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5539">
                                            <p:txEl>
                                              <p:pRg st="5" end="5"/>
                                            </p:txEl>
                                          </p:spTgt>
                                        </p:tgtEl>
                                        <p:attrNameLst>
                                          <p:attrName>style.visibility</p:attrName>
                                        </p:attrNameLst>
                                      </p:cBhvr>
                                      <p:to>
                                        <p:strVal val="visible"/>
                                      </p:to>
                                    </p:set>
                                    <p:animEffect transition="in" filter="fade">
                                      <p:cBhvr>
                                        <p:cTn id="25" dur="2000"/>
                                        <p:tgtEl>
                                          <p:spTgt spid="65539">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P spid="65539" grpId="0" build="p"/>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r>
              <a:rPr lang="en-US" altLang="zh-CN" sz="4000" b="1" i="1" dirty="0">
                <a:effectLst>
                  <a:outerShdw blurRad="38100" dist="38100" dir="2700000" algn="tl">
                    <a:srgbClr val="C0C0C0"/>
                  </a:outerShdw>
                </a:effectLst>
                <a:ea typeface="宋体" charset="-122"/>
              </a:rPr>
              <a:t>S</a:t>
            </a:r>
            <a:r>
              <a:rPr lang="en-US" altLang="zh-CN" sz="4000" i="1" dirty="0">
                <a:effectLst>
                  <a:outerShdw blurRad="38100" dist="38100" dir="2700000" algn="tl">
                    <a:srgbClr val="C0C0C0"/>
                  </a:outerShdw>
                </a:effectLst>
                <a:ea typeface="宋体" charset="-122"/>
              </a:rPr>
              <a:t>ystems</a:t>
            </a:r>
            <a:endParaRPr lang="en-US" sz="4000" i="1" dirty="0">
              <a:effectLst>
                <a:outerShdw blurRad="38100" dist="38100" dir="2700000" algn="tl">
                  <a:srgbClr val="C0C0C0"/>
                </a:outerShdw>
              </a:effectLst>
              <a:ea typeface="宋体" charset="-122"/>
            </a:endParaRPr>
          </a:p>
        </p:txBody>
      </p:sp>
      <p:sp>
        <p:nvSpPr>
          <p:cNvPr id="64515" name="Rectangle 3"/>
          <p:cNvSpPr>
            <a:spLocks noGrp="1" noChangeArrowheads="1"/>
          </p:cNvSpPr>
          <p:nvPr>
            <p:ph sz="quarter" idx="1"/>
          </p:nvPr>
        </p:nvSpPr>
        <p:spPr>
          <a:xfrm>
            <a:off x="457200" y="1911928"/>
            <a:ext cx="8229600" cy="4710545"/>
          </a:xfrm>
          <a:prstGeom prst="rect">
            <a:avLst/>
          </a:prstGeom>
        </p:spPr>
        <p:txBody>
          <a:bodyPr>
            <a:normAutofit/>
          </a:bodyPr>
          <a:lstStyle/>
          <a:p>
            <a:pPr>
              <a:lnSpc>
                <a:spcPct val="80000"/>
              </a:lnSpc>
              <a:buFont typeface="Wingdings" pitchFamily="2" charset="2"/>
              <a:buNone/>
            </a:pPr>
            <a:r>
              <a:rPr lang="en-US" altLang="zh-CN" sz="3600" dirty="0">
                <a:ea typeface="宋体" charset="-122"/>
              </a:rPr>
              <a:t>“Understanding and fitting in with the mandate, rules, and communication style of systems you are serving”</a:t>
            </a:r>
          </a:p>
          <a:p>
            <a:pPr>
              <a:lnSpc>
                <a:spcPct val="80000"/>
              </a:lnSpc>
              <a:buFont typeface="Wingdings" pitchFamily="2" charset="2"/>
              <a:buNone/>
            </a:pPr>
            <a:r>
              <a:rPr lang="en-US" altLang="zh-CN" sz="3600" dirty="0">
                <a:ea typeface="宋体" charset="-122"/>
              </a:rPr>
              <a:t>“Acting as a bridge between systems to ensure they interface properly”</a:t>
            </a:r>
          </a:p>
          <a:p>
            <a:pPr>
              <a:lnSpc>
                <a:spcPct val="80000"/>
              </a:lnSpc>
            </a:pPr>
            <a:r>
              <a:rPr lang="en-US" altLang="zh-CN" sz="3600" dirty="0">
                <a:ea typeface="宋体" charset="-122"/>
              </a:rPr>
              <a:t>One the interface is built, it needs to be </a:t>
            </a:r>
            <a:r>
              <a:rPr lang="en-US" altLang="zh-CN" sz="3600" dirty="0" smtClean="0">
                <a:ea typeface="宋体" charset="-122"/>
              </a:rPr>
              <a:t>serviced</a:t>
            </a:r>
          </a:p>
          <a:p>
            <a:pPr>
              <a:lnSpc>
                <a:spcPct val="80000"/>
              </a:lnSpc>
            </a:pPr>
            <a:endParaRPr lang="en-US" sz="2600" dirty="0">
              <a:ea typeface="宋体" charset="-122"/>
            </a:endParaRPr>
          </a:p>
        </p:txBody>
      </p:sp>
    </p:spTree>
    <p:extLst>
      <p:ext uri="{BB962C8B-B14F-4D97-AF65-F5344CB8AC3E}">
        <p14:creationId xmlns:p14="http://schemas.microsoft.com/office/powerpoint/2010/main" xmlns="" val="30358235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4514"/>
                                        </p:tgtEl>
                                        <p:attrNameLst>
                                          <p:attrName>style.visibility</p:attrName>
                                        </p:attrNameLst>
                                      </p:cBhvr>
                                      <p:to>
                                        <p:strVal val="visible"/>
                                      </p:to>
                                    </p:set>
                                    <p:animEffect transition="in" filter="fade">
                                      <p:cBhvr>
                                        <p:cTn id="7" dur="2000"/>
                                        <p:tgtEl>
                                          <p:spTgt spid="645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4515">
                                            <p:txEl>
                                              <p:pRg st="0" end="0"/>
                                            </p:txEl>
                                          </p:spTgt>
                                        </p:tgtEl>
                                        <p:attrNameLst>
                                          <p:attrName>style.visibility</p:attrName>
                                        </p:attrNameLst>
                                      </p:cBhvr>
                                      <p:to>
                                        <p:strVal val="visible"/>
                                      </p:to>
                                    </p:set>
                                    <p:animEffect transition="in" filter="fade">
                                      <p:cBhvr>
                                        <p:cTn id="12" dur="2000"/>
                                        <p:tgtEl>
                                          <p:spTgt spid="6451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4515">
                                            <p:txEl>
                                              <p:pRg st="1" end="1"/>
                                            </p:txEl>
                                          </p:spTgt>
                                        </p:tgtEl>
                                        <p:attrNameLst>
                                          <p:attrName>style.visibility</p:attrName>
                                        </p:attrNameLst>
                                      </p:cBhvr>
                                      <p:to>
                                        <p:strVal val="visible"/>
                                      </p:to>
                                    </p:set>
                                    <p:animEffect transition="in" filter="fade">
                                      <p:cBhvr>
                                        <p:cTn id="17" dur="2000"/>
                                        <p:tgtEl>
                                          <p:spTgt spid="6451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4515">
                                            <p:txEl>
                                              <p:pRg st="2" end="2"/>
                                            </p:txEl>
                                          </p:spTgt>
                                        </p:tgtEl>
                                        <p:attrNameLst>
                                          <p:attrName>style.visibility</p:attrName>
                                        </p:attrNameLst>
                                      </p:cBhvr>
                                      <p:to>
                                        <p:strVal val="visible"/>
                                      </p:to>
                                    </p:set>
                                    <p:animEffect transition="in" filter="fade">
                                      <p:cBhvr>
                                        <p:cTn id="22" dur="2000"/>
                                        <p:tgtEl>
                                          <p:spTgt spid="6451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14" grpId="0"/>
      <p:bldP spid="64515"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z="3600" b="1" i="1" dirty="0">
                <a:effectLst>
                  <a:outerShdw blurRad="38100" dist="38100" dir="2700000" algn="tl">
                    <a:srgbClr val="C0C0C0"/>
                  </a:outerShdw>
                </a:effectLst>
                <a:ea typeface="宋体" charset="-122"/>
              </a:rPr>
              <a:t>S</a:t>
            </a:r>
            <a:r>
              <a:rPr lang="en-US" altLang="zh-CN" sz="3600" i="1" dirty="0">
                <a:effectLst>
                  <a:outerShdw blurRad="38100" dist="38100" dir="2700000" algn="tl">
                    <a:srgbClr val="C0C0C0"/>
                  </a:outerShdw>
                </a:effectLst>
                <a:ea typeface="宋体" charset="-122"/>
              </a:rPr>
              <a:t>ystems</a:t>
            </a:r>
            <a:endParaRPr lang="en-US" dirty="0"/>
          </a:p>
        </p:txBody>
      </p:sp>
      <p:sp>
        <p:nvSpPr>
          <p:cNvPr id="3" name="Content Placeholder 2"/>
          <p:cNvSpPr>
            <a:spLocks noGrp="1"/>
          </p:cNvSpPr>
          <p:nvPr>
            <p:ph sz="quarter" idx="1"/>
          </p:nvPr>
        </p:nvSpPr>
        <p:spPr/>
        <p:txBody>
          <a:bodyPr>
            <a:normAutofit/>
          </a:bodyPr>
          <a:lstStyle/>
          <a:p>
            <a:pPr marL="0" indent="0" algn="ctr">
              <a:buNone/>
            </a:pPr>
            <a:r>
              <a:rPr lang="en-US" sz="2800" dirty="0"/>
              <a:t>A Grade 3 girl, who had not spoken in school since ECS, was referred to the WEP team. We supported a referral to a specialized clinic at Alberta Children’s Hospital, where a clinical psychologist devised a behavioral shaping program to reinforce the girl for speaking in tiny increments. The worker supported the mother, the teacher, and the child to implement the program over the school year, with at least 83 contacts with the girl, who is still quiet, but has given oral presentation to her class.</a:t>
            </a:r>
          </a:p>
          <a:p>
            <a:endParaRPr lang="en-US" dirty="0"/>
          </a:p>
        </p:txBody>
      </p:sp>
    </p:spTree>
    <p:extLst>
      <p:ext uri="{BB962C8B-B14F-4D97-AF65-F5344CB8AC3E}">
        <p14:creationId xmlns:p14="http://schemas.microsoft.com/office/powerpoint/2010/main" xmlns="" val="761310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z="3600" b="1" i="1" dirty="0">
                <a:effectLst>
                  <a:outerShdw blurRad="38100" dist="38100" dir="2700000" algn="tl">
                    <a:srgbClr val="C0C0C0"/>
                  </a:outerShdw>
                </a:effectLst>
                <a:ea typeface="宋体" charset="-122"/>
              </a:rPr>
              <a:t>S</a:t>
            </a:r>
            <a:r>
              <a:rPr lang="en-US" altLang="zh-CN" sz="3600" i="1" dirty="0">
                <a:effectLst>
                  <a:outerShdw blurRad="38100" dist="38100" dir="2700000" algn="tl">
                    <a:srgbClr val="C0C0C0"/>
                  </a:outerShdw>
                </a:effectLst>
                <a:ea typeface="宋体" charset="-122"/>
              </a:rPr>
              <a:t>ystems</a:t>
            </a:r>
            <a:endParaRPr lang="en-US" dirty="0"/>
          </a:p>
        </p:txBody>
      </p:sp>
      <p:sp>
        <p:nvSpPr>
          <p:cNvPr id="3" name="Content Placeholder 2"/>
          <p:cNvSpPr>
            <a:spLocks noGrp="1"/>
          </p:cNvSpPr>
          <p:nvPr>
            <p:ph sz="quarter" idx="1"/>
          </p:nvPr>
        </p:nvSpPr>
        <p:spPr/>
        <p:txBody>
          <a:bodyPr>
            <a:normAutofit/>
          </a:bodyPr>
          <a:lstStyle/>
          <a:p>
            <a:pPr algn="ctr">
              <a:buFont typeface="Wingdings" pitchFamily="2" charset="2"/>
              <a:buNone/>
            </a:pPr>
            <a:r>
              <a:rPr lang="en-CA" sz="2800" i="1" dirty="0">
                <a:latin typeface="Arial Unicode MS" pitchFamily="34" charset="-128"/>
              </a:rPr>
              <a:t>“Thank you for helping me with doctor’s appointments.  It’s good to know that this type of support is in the school.” </a:t>
            </a:r>
          </a:p>
          <a:p>
            <a:pPr algn="ctr">
              <a:buFont typeface="Wingdings" pitchFamily="2" charset="2"/>
              <a:buNone/>
            </a:pPr>
            <a:r>
              <a:rPr lang="en-CA" sz="2400" dirty="0">
                <a:latin typeface="Arial Unicode MS" pitchFamily="34" charset="-128"/>
              </a:rPr>
              <a:t>-Parent</a:t>
            </a:r>
          </a:p>
          <a:p>
            <a:pPr marL="0" indent="0" algn="ctr">
              <a:buNone/>
            </a:pPr>
            <a:endParaRPr lang="en-US" sz="2800" dirty="0"/>
          </a:p>
          <a:p>
            <a:endParaRPr lang="en-US" dirty="0"/>
          </a:p>
        </p:txBody>
      </p:sp>
    </p:spTree>
    <p:extLst>
      <p:ext uri="{BB962C8B-B14F-4D97-AF65-F5344CB8AC3E}">
        <p14:creationId xmlns:p14="http://schemas.microsoft.com/office/powerpoint/2010/main" xmlns="" val="213976343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r>
              <a:rPr lang="en-US" altLang="zh-CN" sz="4000" b="1" i="1" dirty="0">
                <a:effectLst>
                  <a:outerShdw blurRad="38100" dist="38100" dir="2700000" algn="tl">
                    <a:srgbClr val="C0C0C0"/>
                  </a:outerShdw>
                </a:effectLst>
                <a:ea typeface="宋体" charset="-122"/>
              </a:rPr>
              <a:t>S</a:t>
            </a:r>
            <a:r>
              <a:rPr lang="en-US" altLang="zh-CN" sz="4000" i="1" dirty="0">
                <a:effectLst>
                  <a:outerShdw blurRad="38100" dist="38100" dir="2700000" algn="tl">
                    <a:srgbClr val="C0C0C0"/>
                  </a:outerShdw>
                </a:effectLst>
                <a:ea typeface="宋体" charset="-122"/>
              </a:rPr>
              <a:t>kills</a:t>
            </a:r>
            <a:endParaRPr lang="en-US" sz="4000" i="1" dirty="0">
              <a:effectLst>
                <a:outerShdw blurRad="38100" dist="38100" dir="2700000" algn="tl">
                  <a:srgbClr val="C0C0C0"/>
                </a:outerShdw>
              </a:effectLst>
              <a:ea typeface="宋体" charset="-122"/>
            </a:endParaRPr>
          </a:p>
        </p:txBody>
      </p:sp>
      <p:sp>
        <p:nvSpPr>
          <p:cNvPr id="66563" name="Rectangle 3"/>
          <p:cNvSpPr>
            <a:spLocks noGrp="1" noChangeArrowheads="1"/>
          </p:cNvSpPr>
          <p:nvPr>
            <p:ph sz="quarter" idx="1"/>
          </p:nvPr>
        </p:nvSpPr>
        <p:spPr>
          <a:xfrm>
            <a:off x="457200" y="1676400"/>
            <a:ext cx="8229600" cy="5181600"/>
          </a:xfrm>
          <a:prstGeom prst="rect">
            <a:avLst/>
          </a:prstGeom>
        </p:spPr>
        <p:txBody>
          <a:bodyPr/>
          <a:lstStyle/>
          <a:p>
            <a:pPr>
              <a:lnSpc>
                <a:spcPct val="80000"/>
              </a:lnSpc>
              <a:buFont typeface="Wingdings" pitchFamily="2" charset="2"/>
              <a:buNone/>
            </a:pPr>
            <a:r>
              <a:rPr lang="en-US" altLang="zh-CN" sz="2800" dirty="0">
                <a:ea typeface="宋体" charset="-122"/>
              </a:rPr>
              <a:t>“Supporting skills and competencies for all members of the school community”</a:t>
            </a:r>
          </a:p>
          <a:p>
            <a:pPr>
              <a:lnSpc>
                <a:spcPct val="80000"/>
              </a:lnSpc>
            </a:pPr>
            <a:r>
              <a:rPr lang="en-US" altLang="zh-CN" sz="2800" dirty="0">
                <a:ea typeface="宋体" charset="-122"/>
              </a:rPr>
              <a:t>A combination of skills geared to “mental health issues” and life in general</a:t>
            </a:r>
          </a:p>
          <a:p>
            <a:pPr>
              <a:lnSpc>
                <a:spcPct val="80000"/>
              </a:lnSpc>
            </a:pPr>
            <a:r>
              <a:rPr lang="en-US" altLang="zh-CN" sz="2800" dirty="0">
                <a:ea typeface="宋体" charset="-122"/>
              </a:rPr>
              <a:t>Resiliency literature supports to idea that when people are more competent across domains, they are more protected from poor mental health outcomes</a:t>
            </a:r>
          </a:p>
          <a:p>
            <a:pPr>
              <a:lnSpc>
                <a:spcPct val="80000"/>
              </a:lnSpc>
              <a:buFont typeface="Wingdings" pitchFamily="2" charset="2"/>
              <a:buNone/>
            </a:pPr>
            <a:r>
              <a:rPr lang="en-US" altLang="zh-CN" sz="4000" b="1" i="1" dirty="0" smtClean="0">
                <a:effectLst>
                  <a:outerShdw blurRad="38100" dist="38100" dir="2700000" algn="tl">
                    <a:srgbClr val="C0C0C0"/>
                  </a:outerShdw>
                </a:effectLst>
                <a:ea typeface="宋体" charset="-122"/>
              </a:rPr>
              <a:t>C</a:t>
            </a:r>
            <a:r>
              <a:rPr lang="en-US" altLang="zh-CN" sz="4000" i="1" dirty="0" smtClean="0">
                <a:effectLst>
                  <a:outerShdw blurRad="38100" dist="38100" dir="2700000" algn="tl">
                    <a:srgbClr val="C0C0C0"/>
                  </a:outerShdw>
                </a:effectLst>
                <a:ea typeface="宋体" charset="-122"/>
              </a:rPr>
              <a:t>onnections</a:t>
            </a:r>
            <a:endParaRPr lang="en-US" altLang="zh-CN" sz="4000" i="1" dirty="0">
              <a:effectLst>
                <a:outerShdw blurRad="38100" dist="38100" dir="2700000" algn="tl">
                  <a:srgbClr val="C0C0C0"/>
                </a:outerShdw>
              </a:effectLst>
              <a:ea typeface="宋体" charset="-122"/>
            </a:endParaRPr>
          </a:p>
          <a:p>
            <a:pPr>
              <a:lnSpc>
                <a:spcPct val="80000"/>
              </a:lnSpc>
              <a:buFont typeface="Wingdings" pitchFamily="2" charset="2"/>
              <a:buNone/>
            </a:pPr>
            <a:r>
              <a:rPr lang="en-US" altLang="zh-CN" sz="2600" dirty="0">
                <a:ea typeface="宋体" charset="-122"/>
              </a:rPr>
              <a:t>“Ensuring that everyone has a place to go in a safe and caring school”</a:t>
            </a:r>
          </a:p>
        </p:txBody>
      </p:sp>
    </p:spTree>
    <p:extLst>
      <p:ext uri="{BB962C8B-B14F-4D97-AF65-F5344CB8AC3E}">
        <p14:creationId xmlns:p14="http://schemas.microsoft.com/office/powerpoint/2010/main" xmlns="" val="5796366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6562"/>
                                        </p:tgtEl>
                                        <p:attrNameLst>
                                          <p:attrName>style.visibility</p:attrName>
                                        </p:attrNameLst>
                                      </p:cBhvr>
                                      <p:to>
                                        <p:strVal val="visible"/>
                                      </p:to>
                                    </p:set>
                                    <p:animEffect transition="in" filter="fade">
                                      <p:cBhvr>
                                        <p:cTn id="7" dur="2000"/>
                                        <p:tgtEl>
                                          <p:spTgt spid="6656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6563">
                                            <p:txEl>
                                              <p:pRg st="0" end="0"/>
                                            </p:txEl>
                                          </p:spTgt>
                                        </p:tgtEl>
                                        <p:attrNameLst>
                                          <p:attrName>style.visibility</p:attrName>
                                        </p:attrNameLst>
                                      </p:cBhvr>
                                      <p:to>
                                        <p:strVal val="visible"/>
                                      </p:to>
                                    </p:set>
                                    <p:animEffect transition="in" filter="fade">
                                      <p:cBhvr>
                                        <p:cTn id="12" dur="2000"/>
                                        <p:tgtEl>
                                          <p:spTgt spid="6656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6563">
                                            <p:txEl>
                                              <p:pRg st="1" end="1"/>
                                            </p:txEl>
                                          </p:spTgt>
                                        </p:tgtEl>
                                        <p:attrNameLst>
                                          <p:attrName>style.visibility</p:attrName>
                                        </p:attrNameLst>
                                      </p:cBhvr>
                                      <p:to>
                                        <p:strVal val="visible"/>
                                      </p:to>
                                    </p:set>
                                    <p:animEffect transition="in" filter="fade">
                                      <p:cBhvr>
                                        <p:cTn id="17" dur="2000"/>
                                        <p:tgtEl>
                                          <p:spTgt spid="66563">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6563">
                                            <p:txEl>
                                              <p:pRg st="2" end="2"/>
                                            </p:txEl>
                                          </p:spTgt>
                                        </p:tgtEl>
                                        <p:attrNameLst>
                                          <p:attrName>style.visibility</p:attrName>
                                        </p:attrNameLst>
                                      </p:cBhvr>
                                      <p:to>
                                        <p:strVal val="visible"/>
                                      </p:to>
                                    </p:set>
                                    <p:animEffect transition="in" filter="fade">
                                      <p:cBhvr>
                                        <p:cTn id="22" dur="2000"/>
                                        <p:tgtEl>
                                          <p:spTgt spid="6656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6563">
                                            <p:txEl>
                                              <p:pRg st="3" end="3"/>
                                            </p:txEl>
                                          </p:spTgt>
                                        </p:tgtEl>
                                        <p:attrNameLst>
                                          <p:attrName>style.visibility</p:attrName>
                                        </p:attrNameLst>
                                      </p:cBhvr>
                                      <p:to>
                                        <p:strVal val="visible"/>
                                      </p:to>
                                    </p:set>
                                    <p:animEffect transition="in" filter="fade">
                                      <p:cBhvr>
                                        <p:cTn id="27" dur="2000"/>
                                        <p:tgtEl>
                                          <p:spTgt spid="66563">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6563">
                                            <p:txEl>
                                              <p:pRg st="4" end="4"/>
                                            </p:txEl>
                                          </p:spTgt>
                                        </p:tgtEl>
                                        <p:attrNameLst>
                                          <p:attrName>style.visibility</p:attrName>
                                        </p:attrNameLst>
                                      </p:cBhvr>
                                      <p:to>
                                        <p:strVal val="visible"/>
                                      </p:to>
                                    </p:set>
                                    <p:animEffect transition="in" filter="fade">
                                      <p:cBhvr>
                                        <p:cTn id="32" dur="2000"/>
                                        <p:tgtEl>
                                          <p:spTgt spid="6656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p:bldP spid="66563" grpId="0" build="p"/>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normAutofit/>
          </a:bodyPr>
          <a:lstStyle/>
          <a:p>
            <a:r>
              <a:rPr lang="en-US" altLang="zh-CN" sz="4000" i="1" dirty="0">
                <a:effectLst>
                  <a:outerShdw blurRad="38100" dist="38100" dir="2700000" algn="tl">
                    <a:srgbClr val="C0C0C0"/>
                  </a:outerShdw>
                </a:effectLst>
                <a:ea typeface="宋体" charset="-122"/>
              </a:rPr>
              <a:t>Supporting Skills and Connections</a:t>
            </a:r>
            <a:endParaRPr lang="en-US" sz="4000" i="1" dirty="0">
              <a:effectLst>
                <a:outerShdw blurRad="38100" dist="38100" dir="2700000" algn="tl">
                  <a:srgbClr val="C0C0C0"/>
                </a:outerShdw>
              </a:effectLst>
              <a:ea typeface="宋体" charset="-122"/>
            </a:endParaRPr>
          </a:p>
        </p:txBody>
      </p:sp>
      <p:sp>
        <p:nvSpPr>
          <p:cNvPr id="62467" name="Rectangle 3"/>
          <p:cNvSpPr>
            <a:spLocks noGrp="1" noChangeArrowheads="1"/>
          </p:cNvSpPr>
          <p:nvPr>
            <p:ph sz="quarter" idx="1"/>
          </p:nvPr>
        </p:nvSpPr>
        <p:spPr>
          <a:xfrm>
            <a:off x="304800" y="1600200"/>
            <a:ext cx="8458200" cy="4495800"/>
          </a:xfrm>
          <a:prstGeom prst="rect">
            <a:avLst/>
          </a:prstGeom>
        </p:spPr>
        <p:txBody>
          <a:bodyPr>
            <a:normAutofit fontScale="92500" lnSpcReduction="20000"/>
          </a:bodyPr>
          <a:lstStyle/>
          <a:p>
            <a:pPr>
              <a:lnSpc>
                <a:spcPct val="90000"/>
              </a:lnSpc>
              <a:buFont typeface="Wingdings" pitchFamily="2" charset="2"/>
              <a:buNone/>
            </a:pPr>
            <a:r>
              <a:rPr lang="en-US" altLang="zh-CN" sz="3500" i="1" dirty="0" smtClean="0">
                <a:ea typeface="宋体" charset="-122"/>
              </a:rPr>
              <a:t>Activities:</a:t>
            </a:r>
          </a:p>
          <a:p>
            <a:pPr>
              <a:lnSpc>
                <a:spcPct val="90000"/>
              </a:lnSpc>
            </a:pPr>
            <a:r>
              <a:rPr lang="en-US" altLang="zh-CN" sz="3500" dirty="0" smtClean="0">
                <a:ea typeface="宋体" charset="-122"/>
              </a:rPr>
              <a:t>Whole-school activities (e.g., Wellness Day)</a:t>
            </a:r>
          </a:p>
          <a:p>
            <a:pPr>
              <a:lnSpc>
                <a:spcPct val="90000"/>
              </a:lnSpc>
            </a:pPr>
            <a:r>
              <a:rPr lang="en-US" altLang="zh-CN" sz="3500" dirty="0" smtClean="0">
                <a:ea typeface="宋体" charset="-122"/>
              </a:rPr>
              <a:t>Parent activities (e.g., parenting workshops, internet safety)</a:t>
            </a:r>
          </a:p>
          <a:p>
            <a:pPr>
              <a:lnSpc>
                <a:spcPct val="90000"/>
              </a:lnSpc>
            </a:pPr>
            <a:r>
              <a:rPr lang="en-US" altLang="zh-CN" sz="3500" dirty="0" smtClean="0">
                <a:ea typeface="宋体" charset="-122"/>
              </a:rPr>
              <a:t>Whole-class activities (presentations on organizational skills, dealing with emotions, bullying)</a:t>
            </a:r>
          </a:p>
          <a:p>
            <a:pPr>
              <a:lnSpc>
                <a:spcPct val="90000"/>
              </a:lnSpc>
            </a:pPr>
            <a:r>
              <a:rPr lang="en-US" altLang="zh-CN" sz="3500" dirty="0" smtClean="0">
                <a:ea typeface="宋体" charset="-122"/>
              </a:rPr>
              <a:t>Targeted group activities (shyness group, girls’ group)</a:t>
            </a:r>
          </a:p>
          <a:p>
            <a:pPr>
              <a:lnSpc>
                <a:spcPct val="90000"/>
              </a:lnSpc>
            </a:pPr>
            <a:r>
              <a:rPr lang="en-US" altLang="zh-CN" sz="3500" dirty="0" smtClean="0">
                <a:ea typeface="宋体" charset="-122"/>
              </a:rPr>
              <a:t>Specific supportive counselling to identified students</a:t>
            </a:r>
          </a:p>
          <a:p>
            <a:pPr>
              <a:lnSpc>
                <a:spcPct val="90000"/>
              </a:lnSpc>
              <a:buFont typeface="Wingdings" pitchFamily="2" charset="2"/>
              <a:buNone/>
            </a:pPr>
            <a:endParaRPr lang="en-US" sz="2800" dirty="0"/>
          </a:p>
        </p:txBody>
      </p:sp>
    </p:spTree>
    <p:extLst>
      <p:ext uri="{BB962C8B-B14F-4D97-AF65-F5344CB8AC3E}">
        <p14:creationId xmlns:p14="http://schemas.microsoft.com/office/powerpoint/2010/main" xmlns="" val="15270582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2466"/>
                                        </p:tgtEl>
                                        <p:attrNameLst>
                                          <p:attrName>style.visibility</p:attrName>
                                        </p:attrNameLst>
                                      </p:cBhvr>
                                      <p:to>
                                        <p:strVal val="visible"/>
                                      </p:to>
                                    </p:set>
                                    <p:animEffect transition="in" filter="fade">
                                      <p:cBhvr>
                                        <p:cTn id="7" dur="2000"/>
                                        <p:tgtEl>
                                          <p:spTgt spid="6246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2467">
                                            <p:txEl>
                                              <p:pRg st="0" end="0"/>
                                            </p:txEl>
                                          </p:spTgt>
                                        </p:tgtEl>
                                        <p:attrNameLst>
                                          <p:attrName>style.visibility</p:attrName>
                                        </p:attrNameLst>
                                      </p:cBhvr>
                                      <p:to>
                                        <p:strVal val="visible"/>
                                      </p:to>
                                    </p:set>
                                    <p:animEffect transition="in" filter="fade">
                                      <p:cBhvr>
                                        <p:cTn id="12" dur="2000"/>
                                        <p:tgtEl>
                                          <p:spTgt spid="6246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2467">
                                            <p:txEl>
                                              <p:pRg st="1" end="1"/>
                                            </p:txEl>
                                          </p:spTgt>
                                        </p:tgtEl>
                                        <p:attrNameLst>
                                          <p:attrName>style.visibility</p:attrName>
                                        </p:attrNameLst>
                                      </p:cBhvr>
                                      <p:to>
                                        <p:strVal val="visible"/>
                                      </p:to>
                                    </p:set>
                                    <p:animEffect transition="in" filter="fade">
                                      <p:cBhvr>
                                        <p:cTn id="17" dur="2000"/>
                                        <p:tgtEl>
                                          <p:spTgt spid="62467">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2467">
                                            <p:txEl>
                                              <p:pRg st="2" end="2"/>
                                            </p:txEl>
                                          </p:spTgt>
                                        </p:tgtEl>
                                        <p:attrNameLst>
                                          <p:attrName>style.visibility</p:attrName>
                                        </p:attrNameLst>
                                      </p:cBhvr>
                                      <p:to>
                                        <p:strVal val="visible"/>
                                      </p:to>
                                    </p:set>
                                    <p:animEffect transition="in" filter="fade">
                                      <p:cBhvr>
                                        <p:cTn id="22" dur="2000"/>
                                        <p:tgtEl>
                                          <p:spTgt spid="62467">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2467">
                                            <p:txEl>
                                              <p:pRg st="3" end="3"/>
                                            </p:txEl>
                                          </p:spTgt>
                                        </p:tgtEl>
                                        <p:attrNameLst>
                                          <p:attrName>style.visibility</p:attrName>
                                        </p:attrNameLst>
                                      </p:cBhvr>
                                      <p:to>
                                        <p:strVal val="visible"/>
                                      </p:to>
                                    </p:set>
                                    <p:animEffect transition="in" filter="fade">
                                      <p:cBhvr>
                                        <p:cTn id="27" dur="2000"/>
                                        <p:tgtEl>
                                          <p:spTgt spid="62467">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2467">
                                            <p:txEl>
                                              <p:pRg st="4" end="4"/>
                                            </p:txEl>
                                          </p:spTgt>
                                        </p:tgtEl>
                                        <p:attrNameLst>
                                          <p:attrName>style.visibility</p:attrName>
                                        </p:attrNameLst>
                                      </p:cBhvr>
                                      <p:to>
                                        <p:strVal val="visible"/>
                                      </p:to>
                                    </p:set>
                                    <p:animEffect transition="in" filter="fade">
                                      <p:cBhvr>
                                        <p:cTn id="32" dur="2000"/>
                                        <p:tgtEl>
                                          <p:spTgt spid="62467">
                                            <p:txEl>
                                              <p:pRg st="4" end="4"/>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2467">
                                            <p:txEl>
                                              <p:pRg st="5" end="5"/>
                                            </p:txEl>
                                          </p:spTgt>
                                        </p:tgtEl>
                                        <p:attrNameLst>
                                          <p:attrName>style.visibility</p:attrName>
                                        </p:attrNameLst>
                                      </p:cBhvr>
                                      <p:to>
                                        <p:strVal val="visible"/>
                                      </p:to>
                                    </p:set>
                                    <p:animEffect transition="in" filter="fade">
                                      <p:cBhvr>
                                        <p:cTn id="37" dur="2000"/>
                                        <p:tgtEl>
                                          <p:spTgt spid="6246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p:bldP spid="62467" grpId="0" build="p"/>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301752" y="228600"/>
            <a:ext cx="8534400" cy="838200"/>
          </a:xfrm>
        </p:spPr>
        <p:txBody>
          <a:bodyPr>
            <a:normAutofit fontScale="90000"/>
          </a:bodyPr>
          <a:lstStyle/>
          <a:p>
            <a:r>
              <a:rPr lang="en-CA" sz="3200" i="1" dirty="0" smtClean="0">
                <a:effectLst>
                  <a:outerShdw blurRad="38100" dist="38100" dir="2700000" algn="tl">
                    <a:srgbClr val="C0C0C0"/>
                  </a:outerShdw>
                </a:effectLst>
                <a:latin typeface="+mn-lt"/>
              </a:rPr>
              <a:t>Example</a:t>
            </a:r>
            <a:r>
              <a:rPr lang="en-CA" sz="3200" i="1" dirty="0">
                <a:effectLst>
                  <a:outerShdw blurRad="38100" dist="38100" dir="2700000" algn="tl">
                    <a:srgbClr val="C0C0C0"/>
                  </a:outerShdw>
                </a:effectLst>
                <a:latin typeface="+mn-lt"/>
              </a:rPr>
              <a:t>: Weekly Lunchtime Skill-Building Groups</a:t>
            </a:r>
            <a:endParaRPr lang="en-US" sz="3200" i="1" dirty="0">
              <a:effectLst>
                <a:outerShdw blurRad="38100" dist="38100" dir="2700000" algn="tl">
                  <a:srgbClr val="C0C0C0"/>
                </a:outerShdw>
              </a:effectLst>
              <a:latin typeface="+mn-lt"/>
            </a:endParaRPr>
          </a:p>
        </p:txBody>
      </p:sp>
      <p:sp>
        <p:nvSpPr>
          <p:cNvPr id="10" name="Rectangle 9"/>
          <p:cNvSpPr/>
          <p:nvPr/>
        </p:nvSpPr>
        <p:spPr>
          <a:xfrm rot="20933197">
            <a:off x="1035985" y="3148712"/>
            <a:ext cx="3664000" cy="1323439"/>
          </a:xfrm>
          <a:prstGeom prst="rect">
            <a:avLst/>
          </a:prstGeom>
          <a:noFill/>
        </p:spPr>
        <p:txBody>
          <a:bodyPr wrap="square">
            <a:spAutoFit/>
          </a:bodyPr>
          <a:lstStyle/>
          <a:p>
            <a:pPr algn="ctr" eaLnBrk="1" fontAlgn="auto" hangingPunct="1">
              <a:spcBef>
                <a:spcPts val="0"/>
              </a:spcBef>
              <a:spcAft>
                <a:spcPts val="0"/>
              </a:spcAft>
              <a:defRPr/>
            </a:pPr>
            <a:r>
              <a:rPr lang="en-US"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Anger Management</a:t>
            </a:r>
          </a:p>
        </p:txBody>
      </p:sp>
      <p:sp>
        <p:nvSpPr>
          <p:cNvPr id="7" name="Rectangle 6"/>
          <p:cNvSpPr/>
          <p:nvPr/>
        </p:nvSpPr>
        <p:spPr>
          <a:xfrm rot="20231102">
            <a:off x="646321" y="4460211"/>
            <a:ext cx="4779383" cy="1323439"/>
          </a:xfrm>
          <a:prstGeom prst="rect">
            <a:avLst/>
          </a:prstGeom>
          <a:noFill/>
        </p:spPr>
        <p:txBody>
          <a:bodyPr wrap="square">
            <a:spAutoFit/>
          </a:bodyPr>
          <a:lstStyle/>
          <a:p>
            <a:pPr algn="ctr" eaLnBrk="1" fontAlgn="auto" hangingPunct="1">
              <a:spcBef>
                <a:spcPts val="0"/>
              </a:spcBef>
              <a:spcAft>
                <a:spcPts val="0"/>
              </a:spcAft>
              <a:defRPr/>
            </a:pPr>
            <a:r>
              <a:rPr lang="en-US"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Relational Aggression</a:t>
            </a:r>
          </a:p>
        </p:txBody>
      </p:sp>
      <p:sp>
        <p:nvSpPr>
          <p:cNvPr id="6" name="Rectangle 5"/>
          <p:cNvSpPr/>
          <p:nvPr/>
        </p:nvSpPr>
        <p:spPr>
          <a:xfrm rot="480778">
            <a:off x="662422" y="2439944"/>
            <a:ext cx="3232886" cy="707886"/>
          </a:xfrm>
          <a:prstGeom prst="rect">
            <a:avLst/>
          </a:prstGeom>
          <a:noFill/>
        </p:spPr>
        <p:txBody>
          <a:bodyPr wrap="square">
            <a:spAutoFit/>
          </a:bodyPr>
          <a:lstStyle/>
          <a:p>
            <a:pPr algn="ctr" eaLnBrk="1" fontAlgn="auto" hangingPunct="1">
              <a:spcBef>
                <a:spcPts val="0"/>
              </a:spcBef>
              <a:spcAft>
                <a:spcPts val="0"/>
              </a:spcAft>
              <a:defRPr/>
            </a:pPr>
            <a:r>
              <a:rPr lang="en-US"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Leadership</a:t>
            </a:r>
          </a:p>
        </p:txBody>
      </p:sp>
      <p:sp>
        <p:nvSpPr>
          <p:cNvPr id="8" name="Rectangle 7"/>
          <p:cNvSpPr/>
          <p:nvPr/>
        </p:nvSpPr>
        <p:spPr>
          <a:xfrm rot="1190001">
            <a:off x="5472265" y="3134512"/>
            <a:ext cx="2598917" cy="707886"/>
          </a:xfrm>
          <a:prstGeom prst="rect">
            <a:avLst/>
          </a:prstGeom>
          <a:noFill/>
        </p:spPr>
        <p:txBody>
          <a:bodyPr wrap="none">
            <a:spAutoFit/>
          </a:bodyPr>
          <a:lstStyle/>
          <a:p>
            <a:pPr algn="ctr" eaLnBrk="1" fontAlgn="auto" hangingPunct="1">
              <a:spcBef>
                <a:spcPts val="0"/>
              </a:spcBef>
              <a:spcAft>
                <a:spcPts val="0"/>
              </a:spcAft>
              <a:defRPr/>
            </a:pPr>
            <a:r>
              <a:rPr lang="en-US"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Girls Group</a:t>
            </a:r>
          </a:p>
        </p:txBody>
      </p:sp>
      <p:sp>
        <p:nvSpPr>
          <p:cNvPr id="5" name="Rectangle 4"/>
          <p:cNvSpPr/>
          <p:nvPr/>
        </p:nvSpPr>
        <p:spPr>
          <a:xfrm rot="956252">
            <a:off x="5678427" y="4842718"/>
            <a:ext cx="2546302" cy="707886"/>
          </a:xfrm>
          <a:prstGeom prst="rect">
            <a:avLst/>
          </a:prstGeom>
          <a:noFill/>
        </p:spPr>
        <p:txBody>
          <a:bodyPr wrap="square">
            <a:spAutoFit/>
          </a:bodyPr>
          <a:lstStyle/>
          <a:p>
            <a:pPr algn="ctr" eaLnBrk="1" fontAlgn="auto" hangingPunct="1">
              <a:spcBef>
                <a:spcPts val="0"/>
              </a:spcBef>
              <a:spcAft>
                <a:spcPts val="0"/>
              </a:spcAft>
              <a:defRPr/>
            </a:pPr>
            <a:r>
              <a:rPr lang="en-US" sz="40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rPr>
              <a:t>Shyness</a:t>
            </a:r>
            <a:endParaRPr lang="en-US" sz="40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mn-lt"/>
            </a:endParaRPr>
          </a:p>
        </p:txBody>
      </p:sp>
      <p:sp>
        <p:nvSpPr>
          <p:cNvPr id="67592" name="Rectangle 8"/>
          <p:cNvSpPr>
            <a:spLocks noChangeArrowheads="1"/>
          </p:cNvSpPr>
          <p:nvPr/>
        </p:nvSpPr>
        <p:spPr bwMode="auto">
          <a:xfrm>
            <a:off x="5791200" y="1524000"/>
            <a:ext cx="2286000"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p>
            <a:endParaRPr lang="en-US" sz="2400" dirty="0">
              <a:ea typeface="ＭＳ Ｐゴシック" pitchFamily="28" charset="-128"/>
            </a:endParaRPr>
          </a:p>
        </p:txBody>
      </p:sp>
      <p:sp>
        <p:nvSpPr>
          <p:cNvPr id="67593" name="Rectangle 9"/>
          <p:cNvSpPr>
            <a:spLocks noChangeArrowheads="1"/>
          </p:cNvSpPr>
          <p:nvPr/>
        </p:nvSpPr>
        <p:spPr bwMode="auto">
          <a:xfrm>
            <a:off x="6015038" y="1439863"/>
            <a:ext cx="2366962"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p>
            <a:endParaRPr lang="en-US" sz="2400" dirty="0">
              <a:ea typeface="ＭＳ Ｐゴシック" pitchFamily="28" charset="-128"/>
            </a:endParaRPr>
          </a:p>
        </p:txBody>
      </p:sp>
      <p:sp>
        <p:nvSpPr>
          <p:cNvPr id="67594" name="Rectangle 10"/>
          <p:cNvSpPr>
            <a:spLocks noChangeArrowheads="1"/>
          </p:cNvSpPr>
          <p:nvPr/>
        </p:nvSpPr>
        <p:spPr bwMode="auto">
          <a:xfrm>
            <a:off x="5921375" y="2057400"/>
            <a:ext cx="1793875" cy="4572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r>
              <a:rPr lang="en-US" sz="2400" dirty="0">
                <a:ea typeface="ＭＳ Ｐゴシック" pitchFamily="28" charset="-128"/>
              </a:rPr>
              <a:t>Boys Group</a:t>
            </a:r>
          </a:p>
        </p:txBody>
      </p:sp>
    </p:spTree>
    <p:extLst>
      <p:ext uri="{BB962C8B-B14F-4D97-AF65-F5344CB8AC3E}">
        <p14:creationId xmlns:p14="http://schemas.microsoft.com/office/powerpoint/2010/main" xmlns="" val="37304528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7586"/>
                                        </p:tgtEl>
                                        <p:attrNameLst>
                                          <p:attrName>style.visibility</p:attrName>
                                        </p:attrNameLst>
                                      </p:cBhvr>
                                      <p:to>
                                        <p:strVal val="visible"/>
                                      </p:to>
                                    </p:set>
                                    <p:animEffect transition="in" filter="fade">
                                      <p:cBhvr>
                                        <p:cTn id="7" dur="2000"/>
                                        <p:tgtEl>
                                          <p:spTgt spid="675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6" grpId="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8610" name="Picture 2" descr="C:\Users\Munira\Desktop\popularity.jpg"/>
          <p:cNvPicPr>
            <a:picLocks noGrp="1" noChangeAspect="1" noChangeArrowheads="1"/>
          </p:cNvPicPr>
          <p:nvPr>
            <p:ph sz="quarter" idx="1"/>
          </p:nvPr>
        </p:nvPicPr>
        <p:blipFill>
          <a:blip r:embed="rId2" cstate="print">
            <a:extLst>
              <a:ext uri="{28A0092B-C50C-407E-A947-70E740481C1C}">
                <a14:useLocalDpi xmlns:a14="http://schemas.microsoft.com/office/drawing/2010/main" xmlns="" val="0"/>
              </a:ext>
            </a:extLst>
          </a:blip>
          <a:stretch>
            <a:fillRect/>
          </a:stretch>
        </p:blipFill>
        <p:spPr>
          <a:xfrm>
            <a:off x="2106303" y="731838"/>
            <a:ext cx="4474194" cy="3475037"/>
          </a:xfrm>
          <a:prstGeom prst="rect">
            <a:avLst/>
          </a:prstGeom>
          <a:noFill/>
          <a:ln/>
        </p:spPr>
      </p:pic>
      <p:pic>
        <p:nvPicPr>
          <p:cNvPr id="68611" name="Picture 2" descr="C:\Users\Munira\Desktop\popularity.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57163" y="0"/>
            <a:ext cx="8829675" cy="6858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8612" name="Rectangle 4"/>
          <p:cNvSpPr>
            <a:spLocks noChangeArrowheads="1"/>
          </p:cNvSpPr>
          <p:nvPr/>
        </p:nvSpPr>
        <p:spPr bwMode="auto">
          <a:xfrm>
            <a:off x="1752600" y="6461125"/>
            <a:ext cx="6165850" cy="396875"/>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wrap="none">
            <a:spAutoFit/>
          </a:bodyPr>
          <a:lstStyle/>
          <a:p>
            <a:pPr eaLnBrk="1" hangingPunct="1"/>
            <a:r>
              <a:rPr lang="en-CA" dirty="0">
                <a:latin typeface="Calibri" pitchFamily="34" charset="0"/>
                <a:ea typeface="ＭＳ Ｐゴシック" pitchFamily="28" charset="-128"/>
              </a:rPr>
              <a:t>- </a:t>
            </a:r>
            <a:r>
              <a:rPr lang="en-CA" sz="2000" i="1" dirty="0">
                <a:latin typeface="Calibri" pitchFamily="34" charset="0"/>
                <a:ea typeface="ＭＳ Ｐゴシック" pitchFamily="28" charset="-128"/>
              </a:rPr>
              <a:t>A discussion poster from the Relational Aggression group</a:t>
            </a:r>
          </a:p>
        </p:txBody>
      </p:sp>
    </p:spTree>
    <p:extLst>
      <p:ext uri="{BB962C8B-B14F-4D97-AF65-F5344CB8AC3E}">
        <p14:creationId xmlns:p14="http://schemas.microsoft.com/office/powerpoint/2010/main" xmlns="" val="322337014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r>
              <a:rPr lang="en-CA" sz="4000" dirty="0">
                <a:effectLst>
                  <a:outerShdw blurRad="38100" dist="38100" dir="2700000" algn="tl">
                    <a:srgbClr val="C0C0C0"/>
                  </a:outerShdw>
                </a:effectLst>
                <a:latin typeface="Arial Unicode MS" pitchFamily="34" charset="-128"/>
              </a:rPr>
              <a:t>Small Group Skill Building</a:t>
            </a:r>
            <a:endParaRPr lang="en-US" sz="4000" dirty="0">
              <a:effectLst>
                <a:outerShdw blurRad="38100" dist="38100" dir="2700000" algn="tl">
                  <a:srgbClr val="C0C0C0"/>
                </a:outerShdw>
              </a:effectLst>
              <a:latin typeface="Arial Unicode MS" pitchFamily="34" charset="-128"/>
            </a:endParaRPr>
          </a:p>
        </p:txBody>
      </p:sp>
      <p:sp>
        <p:nvSpPr>
          <p:cNvPr id="69635" name="Rectangle 3"/>
          <p:cNvSpPr>
            <a:spLocks noGrp="1" noChangeArrowheads="1"/>
          </p:cNvSpPr>
          <p:nvPr>
            <p:ph sz="quarter" idx="1"/>
          </p:nvPr>
        </p:nvSpPr>
        <p:spPr>
          <a:xfrm>
            <a:off x="1143000" y="1524000"/>
            <a:ext cx="6400800" cy="2682240"/>
          </a:xfrm>
          <a:prstGeom prst="rect">
            <a:avLst/>
          </a:prstGeom>
        </p:spPr>
        <p:txBody>
          <a:bodyPr/>
          <a:lstStyle/>
          <a:p>
            <a:r>
              <a:rPr lang="en-CA" sz="2400" dirty="0">
                <a:latin typeface="Arial Unicode MS" pitchFamily="34" charset="-128"/>
              </a:rPr>
              <a:t>64 students have participated in weekly lunch-time skill building groups across 3 schools</a:t>
            </a:r>
            <a:endParaRPr lang="en-US" sz="2400" dirty="0">
              <a:latin typeface="Arial Unicode MS" pitchFamily="34" charset="-128"/>
            </a:endParaRPr>
          </a:p>
        </p:txBody>
      </p:sp>
      <p:pic>
        <p:nvPicPr>
          <p:cNvPr id="69636" name="Picture 4" descr="http://images.booksense.com/images/stores/12001/storeevents/Clip%20Art_Reading_Circle-315x254.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81000" y="2895600"/>
            <a:ext cx="2214563" cy="1785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69637" name="Rectangle 5"/>
          <p:cNvSpPr>
            <a:spLocks noChangeArrowheads="1"/>
          </p:cNvSpPr>
          <p:nvPr/>
        </p:nvSpPr>
        <p:spPr bwMode="auto">
          <a:xfrm>
            <a:off x="2971800" y="3200400"/>
            <a:ext cx="5754688" cy="12827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p>
            <a:pPr eaLnBrk="1" hangingPunct="1"/>
            <a:r>
              <a:rPr lang="en-CA" sz="2600" i="1" dirty="0">
                <a:latin typeface="Arial Unicode MS" pitchFamily="34" charset="-128"/>
                <a:ea typeface="ＭＳ Ｐゴシック" pitchFamily="28" charset="-128"/>
              </a:rPr>
              <a:t>“ This group really helped me a lot</a:t>
            </a:r>
          </a:p>
          <a:p>
            <a:pPr eaLnBrk="1" hangingPunct="1"/>
            <a:r>
              <a:rPr lang="en-CA" sz="2600" i="1" dirty="0">
                <a:latin typeface="Arial Unicode MS" pitchFamily="34" charset="-128"/>
                <a:ea typeface="ＭＳ Ｐゴシック" pitchFamily="28" charset="-128"/>
              </a:rPr>
              <a:t> and gave me lots of ideas and tips…”</a:t>
            </a:r>
          </a:p>
          <a:p>
            <a:pPr eaLnBrk="1" hangingPunct="1"/>
            <a:r>
              <a:rPr lang="en-CA" sz="2600" i="1" dirty="0">
                <a:latin typeface="Arial Unicode MS" pitchFamily="34" charset="-128"/>
                <a:ea typeface="ＭＳ Ｐゴシック" pitchFamily="28" charset="-128"/>
              </a:rPr>
              <a:t>                 - Student</a:t>
            </a:r>
          </a:p>
        </p:txBody>
      </p:sp>
      <p:sp>
        <p:nvSpPr>
          <p:cNvPr id="69638" name="Rectangle 6"/>
          <p:cNvSpPr>
            <a:spLocks noChangeArrowheads="1"/>
          </p:cNvSpPr>
          <p:nvPr/>
        </p:nvSpPr>
        <p:spPr bwMode="auto">
          <a:xfrm>
            <a:off x="457200" y="5105400"/>
            <a:ext cx="8313738" cy="109696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txBody>
          <a:bodyPr>
            <a:spAutoFit/>
          </a:bodyPr>
          <a:lstStyle/>
          <a:p>
            <a:pPr eaLnBrk="1" hangingPunct="1"/>
            <a:r>
              <a:rPr lang="en-CA" sz="1900" i="1" dirty="0">
                <a:latin typeface="Arial Unicode MS" pitchFamily="34" charset="-128"/>
                <a:ea typeface="ＭＳ Ｐゴシック" pitchFamily="28" charset="-128"/>
              </a:rPr>
              <a:t>“</a:t>
            </a:r>
            <a:r>
              <a:rPr lang="en-CA" sz="2400" i="1" dirty="0">
                <a:latin typeface="Arial Unicode MS" pitchFamily="34" charset="-128"/>
                <a:ea typeface="ＭＳ Ｐゴシック" pitchFamily="28" charset="-128"/>
              </a:rPr>
              <a:t>I liked how group is not taught in a text book-ish way - it's done in a fun way.”</a:t>
            </a:r>
            <a:endParaRPr lang="en-CA" sz="1900" i="1" dirty="0">
              <a:latin typeface="Arial Unicode MS" pitchFamily="34" charset="-128"/>
              <a:ea typeface="ＭＳ Ｐゴシック" pitchFamily="28" charset="-128"/>
            </a:endParaRPr>
          </a:p>
          <a:p>
            <a:pPr eaLnBrk="1" hangingPunct="1"/>
            <a:r>
              <a:rPr lang="en-CA" i="1" dirty="0">
                <a:latin typeface="Arial Unicode MS" pitchFamily="34" charset="-128"/>
                <a:ea typeface="ＭＳ Ｐゴシック" pitchFamily="28" charset="-128"/>
              </a:rPr>
              <a:t>-Student</a:t>
            </a:r>
            <a:endParaRPr lang="en-US" sz="2400" dirty="0">
              <a:latin typeface="Arial Unicode MS" pitchFamily="34" charset="-128"/>
              <a:ea typeface="ＭＳ Ｐゴシック" pitchFamily="28" charset="-128"/>
            </a:endParaRPr>
          </a:p>
        </p:txBody>
      </p:sp>
    </p:spTree>
    <p:extLst>
      <p:ext uri="{BB962C8B-B14F-4D97-AF65-F5344CB8AC3E}">
        <p14:creationId xmlns:p14="http://schemas.microsoft.com/office/powerpoint/2010/main" xmlns="" val="413328288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9634"/>
                                        </p:tgtEl>
                                        <p:attrNameLst>
                                          <p:attrName>style.visibility</p:attrName>
                                        </p:attrNameLst>
                                      </p:cBhvr>
                                      <p:to>
                                        <p:strVal val="visible"/>
                                      </p:to>
                                    </p:set>
                                    <p:animEffect transition="in" filter="fade">
                                      <p:cBhvr>
                                        <p:cTn id="7" dur="2000"/>
                                        <p:tgtEl>
                                          <p:spTgt spid="6963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9635">
                                            <p:txEl>
                                              <p:pRg st="0" end="0"/>
                                            </p:txEl>
                                          </p:spTgt>
                                        </p:tgtEl>
                                        <p:attrNameLst>
                                          <p:attrName>style.visibility</p:attrName>
                                        </p:attrNameLst>
                                      </p:cBhvr>
                                      <p:to>
                                        <p:strVal val="visible"/>
                                      </p:to>
                                    </p:set>
                                    <p:animEffect transition="in" filter="fade">
                                      <p:cBhvr>
                                        <p:cTn id="12" dur="2000"/>
                                        <p:tgtEl>
                                          <p:spTgt spid="696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34" grpId="0"/>
      <p:bldP spid="69635" grpId="0" build="p"/>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r>
              <a:rPr lang="en-CA" dirty="0">
                <a:effectLst>
                  <a:outerShdw blurRad="38100" dist="38100" dir="2700000" algn="tl">
                    <a:srgbClr val="C0C0C0"/>
                  </a:outerShdw>
                </a:effectLst>
                <a:latin typeface="Arial Unicode MS" pitchFamily="34" charset="-128"/>
              </a:rPr>
              <a:t>Classroom Presentations</a:t>
            </a:r>
            <a:endParaRPr lang="en-US" dirty="0">
              <a:effectLst>
                <a:outerShdw blurRad="38100" dist="38100" dir="2700000" algn="tl">
                  <a:srgbClr val="C0C0C0"/>
                </a:outerShdw>
              </a:effectLst>
              <a:latin typeface="Arial Unicode MS" pitchFamily="34" charset="-128"/>
            </a:endParaRPr>
          </a:p>
        </p:txBody>
      </p:sp>
      <p:sp>
        <p:nvSpPr>
          <p:cNvPr id="70659" name="Rectangle 3"/>
          <p:cNvSpPr>
            <a:spLocks noGrp="1" noChangeArrowheads="1"/>
          </p:cNvSpPr>
          <p:nvPr>
            <p:ph sz="quarter" idx="1"/>
          </p:nvPr>
        </p:nvSpPr>
        <p:spPr>
          <a:xfrm>
            <a:off x="1182688" y="2286000"/>
            <a:ext cx="7772400" cy="4419600"/>
          </a:xfrm>
          <a:prstGeom prst="rect">
            <a:avLst/>
          </a:prstGeom>
        </p:spPr>
        <p:txBody>
          <a:bodyPr>
            <a:normAutofit/>
          </a:bodyPr>
          <a:lstStyle/>
          <a:p>
            <a:pPr>
              <a:lnSpc>
                <a:spcPct val="90000"/>
              </a:lnSpc>
              <a:buFont typeface="Wingdings" pitchFamily="2" charset="2"/>
              <a:buChar char="q"/>
            </a:pPr>
            <a:r>
              <a:rPr lang="en-CA" sz="2800" dirty="0">
                <a:latin typeface="Arial Unicode MS" pitchFamily="34" charset="-128"/>
              </a:rPr>
              <a:t>Over 35 different topics:</a:t>
            </a:r>
          </a:p>
          <a:p>
            <a:pPr lvl="1">
              <a:lnSpc>
                <a:spcPct val="90000"/>
              </a:lnSpc>
              <a:buFont typeface="Wingdings" pitchFamily="2" charset="2"/>
              <a:buChar char="q"/>
            </a:pPr>
            <a:r>
              <a:rPr lang="en-CA" sz="2400" dirty="0">
                <a:latin typeface="Arial Unicode MS" pitchFamily="34" charset="-128"/>
              </a:rPr>
              <a:t>peer relationships</a:t>
            </a:r>
          </a:p>
          <a:p>
            <a:pPr lvl="1">
              <a:lnSpc>
                <a:spcPct val="90000"/>
              </a:lnSpc>
              <a:buFont typeface="Wingdings" pitchFamily="2" charset="2"/>
              <a:buChar char="q"/>
            </a:pPr>
            <a:r>
              <a:rPr lang="en-CA" sz="2400" dirty="0">
                <a:latin typeface="Arial Unicode MS" pitchFamily="34" charset="-128"/>
              </a:rPr>
              <a:t>safety</a:t>
            </a:r>
          </a:p>
          <a:p>
            <a:pPr lvl="1">
              <a:lnSpc>
                <a:spcPct val="90000"/>
              </a:lnSpc>
              <a:buFont typeface="Wingdings" pitchFamily="2" charset="2"/>
              <a:buChar char="q"/>
            </a:pPr>
            <a:r>
              <a:rPr lang="en-CA" sz="2400" dirty="0">
                <a:latin typeface="Arial Unicode MS" pitchFamily="34" charset="-128"/>
              </a:rPr>
              <a:t>academic skills</a:t>
            </a:r>
          </a:p>
          <a:p>
            <a:pPr lvl="1">
              <a:lnSpc>
                <a:spcPct val="90000"/>
              </a:lnSpc>
              <a:buFont typeface="Wingdings" pitchFamily="2" charset="2"/>
              <a:buChar char="q"/>
            </a:pPr>
            <a:r>
              <a:rPr lang="en-CA" sz="2400" dirty="0">
                <a:latin typeface="Arial Unicode MS" pitchFamily="34" charset="-128"/>
              </a:rPr>
              <a:t>personal development</a:t>
            </a:r>
          </a:p>
          <a:p>
            <a:pPr lvl="1">
              <a:lnSpc>
                <a:spcPct val="90000"/>
              </a:lnSpc>
              <a:buFont typeface="Wingdings" pitchFamily="2" charset="2"/>
              <a:buChar char="q"/>
            </a:pPr>
            <a:r>
              <a:rPr lang="en-CA" sz="2400" dirty="0">
                <a:latin typeface="Arial Unicode MS" pitchFamily="34" charset="-128"/>
              </a:rPr>
              <a:t>problem-solving</a:t>
            </a:r>
          </a:p>
          <a:p>
            <a:pPr lvl="1">
              <a:lnSpc>
                <a:spcPct val="90000"/>
              </a:lnSpc>
              <a:buFont typeface="Wingdings" pitchFamily="2" charset="2"/>
              <a:buChar char="q"/>
            </a:pPr>
            <a:r>
              <a:rPr lang="en-CA" sz="2400" dirty="0">
                <a:latin typeface="Arial Unicode MS" pitchFamily="34" charset="-128"/>
              </a:rPr>
              <a:t>bullying and respectful relationships</a:t>
            </a:r>
          </a:p>
          <a:p>
            <a:pPr lvl="1">
              <a:lnSpc>
                <a:spcPct val="90000"/>
              </a:lnSpc>
              <a:buFont typeface="Wingdings" pitchFamily="2" charset="2"/>
              <a:buChar char="q"/>
            </a:pPr>
            <a:r>
              <a:rPr lang="en-CA" sz="2400" dirty="0">
                <a:latin typeface="Arial Unicode MS" pitchFamily="34" charset="-128"/>
              </a:rPr>
              <a:t>multiple intelligences</a:t>
            </a:r>
          </a:p>
          <a:p>
            <a:pPr lvl="1">
              <a:lnSpc>
                <a:spcPct val="90000"/>
              </a:lnSpc>
              <a:buFont typeface="Wingdings" pitchFamily="2" charset="2"/>
              <a:buChar char="q"/>
            </a:pPr>
            <a:r>
              <a:rPr lang="en-CA" sz="2400" dirty="0">
                <a:latin typeface="Arial Unicode MS" pitchFamily="34" charset="-128"/>
              </a:rPr>
              <a:t>emotional regulation</a:t>
            </a:r>
          </a:p>
          <a:p>
            <a:pPr lvl="1">
              <a:lnSpc>
                <a:spcPct val="90000"/>
              </a:lnSpc>
              <a:buFont typeface="Wingdings" pitchFamily="2" charset="2"/>
              <a:buChar char="q"/>
            </a:pPr>
            <a:r>
              <a:rPr lang="en-CA" sz="2400" dirty="0">
                <a:latin typeface="Arial Unicode MS" pitchFamily="34" charset="-128"/>
              </a:rPr>
              <a:t>Etc., etc., etc.</a:t>
            </a:r>
          </a:p>
        </p:txBody>
      </p:sp>
    </p:spTree>
    <p:extLst>
      <p:ext uri="{BB962C8B-B14F-4D97-AF65-F5344CB8AC3E}">
        <p14:creationId xmlns:p14="http://schemas.microsoft.com/office/powerpoint/2010/main" xmlns="" val="5075759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0658"/>
                                        </p:tgtEl>
                                        <p:attrNameLst>
                                          <p:attrName>style.visibility</p:attrName>
                                        </p:attrNameLst>
                                      </p:cBhvr>
                                      <p:to>
                                        <p:strVal val="visible"/>
                                      </p:to>
                                    </p:set>
                                    <p:animEffect transition="in" filter="fade">
                                      <p:cBhvr>
                                        <p:cTn id="7" dur="2000"/>
                                        <p:tgtEl>
                                          <p:spTgt spid="7065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0659">
                                            <p:txEl>
                                              <p:pRg st="0" end="0"/>
                                            </p:txEl>
                                          </p:spTgt>
                                        </p:tgtEl>
                                        <p:attrNameLst>
                                          <p:attrName>style.visibility</p:attrName>
                                        </p:attrNameLst>
                                      </p:cBhvr>
                                      <p:to>
                                        <p:strVal val="visible"/>
                                      </p:to>
                                    </p:set>
                                    <p:animEffect transition="in" filter="fade">
                                      <p:cBhvr>
                                        <p:cTn id="12" dur="2000"/>
                                        <p:tgtEl>
                                          <p:spTgt spid="70659">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0659">
                                            <p:txEl>
                                              <p:pRg st="1" end="1"/>
                                            </p:txEl>
                                          </p:spTgt>
                                        </p:tgtEl>
                                        <p:attrNameLst>
                                          <p:attrName>style.visibility</p:attrName>
                                        </p:attrNameLst>
                                      </p:cBhvr>
                                      <p:to>
                                        <p:strVal val="visible"/>
                                      </p:to>
                                    </p:set>
                                    <p:animEffect transition="in" filter="fade">
                                      <p:cBhvr>
                                        <p:cTn id="15" dur="2000"/>
                                        <p:tgtEl>
                                          <p:spTgt spid="70659">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0659">
                                            <p:txEl>
                                              <p:pRg st="2" end="2"/>
                                            </p:txEl>
                                          </p:spTgt>
                                        </p:tgtEl>
                                        <p:attrNameLst>
                                          <p:attrName>style.visibility</p:attrName>
                                        </p:attrNameLst>
                                      </p:cBhvr>
                                      <p:to>
                                        <p:strVal val="visible"/>
                                      </p:to>
                                    </p:set>
                                    <p:animEffect transition="in" filter="fade">
                                      <p:cBhvr>
                                        <p:cTn id="18" dur="2000"/>
                                        <p:tgtEl>
                                          <p:spTgt spid="70659">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70659">
                                            <p:txEl>
                                              <p:pRg st="3" end="3"/>
                                            </p:txEl>
                                          </p:spTgt>
                                        </p:tgtEl>
                                        <p:attrNameLst>
                                          <p:attrName>style.visibility</p:attrName>
                                        </p:attrNameLst>
                                      </p:cBhvr>
                                      <p:to>
                                        <p:strVal val="visible"/>
                                      </p:to>
                                    </p:set>
                                    <p:animEffect transition="in" filter="fade">
                                      <p:cBhvr>
                                        <p:cTn id="21" dur="2000"/>
                                        <p:tgtEl>
                                          <p:spTgt spid="70659">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70659">
                                            <p:txEl>
                                              <p:pRg st="4" end="4"/>
                                            </p:txEl>
                                          </p:spTgt>
                                        </p:tgtEl>
                                        <p:attrNameLst>
                                          <p:attrName>style.visibility</p:attrName>
                                        </p:attrNameLst>
                                      </p:cBhvr>
                                      <p:to>
                                        <p:strVal val="visible"/>
                                      </p:to>
                                    </p:set>
                                    <p:animEffect transition="in" filter="fade">
                                      <p:cBhvr>
                                        <p:cTn id="24" dur="2000"/>
                                        <p:tgtEl>
                                          <p:spTgt spid="70659">
                                            <p:txEl>
                                              <p:pRg st="4" end="4"/>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70659">
                                            <p:txEl>
                                              <p:pRg st="5" end="5"/>
                                            </p:txEl>
                                          </p:spTgt>
                                        </p:tgtEl>
                                        <p:attrNameLst>
                                          <p:attrName>style.visibility</p:attrName>
                                        </p:attrNameLst>
                                      </p:cBhvr>
                                      <p:to>
                                        <p:strVal val="visible"/>
                                      </p:to>
                                    </p:set>
                                    <p:animEffect transition="in" filter="fade">
                                      <p:cBhvr>
                                        <p:cTn id="27" dur="2000"/>
                                        <p:tgtEl>
                                          <p:spTgt spid="70659">
                                            <p:txEl>
                                              <p:pRg st="5" end="5"/>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70659">
                                            <p:txEl>
                                              <p:pRg st="6" end="6"/>
                                            </p:txEl>
                                          </p:spTgt>
                                        </p:tgtEl>
                                        <p:attrNameLst>
                                          <p:attrName>style.visibility</p:attrName>
                                        </p:attrNameLst>
                                      </p:cBhvr>
                                      <p:to>
                                        <p:strVal val="visible"/>
                                      </p:to>
                                    </p:set>
                                    <p:animEffect transition="in" filter="fade">
                                      <p:cBhvr>
                                        <p:cTn id="30" dur="2000"/>
                                        <p:tgtEl>
                                          <p:spTgt spid="70659">
                                            <p:txEl>
                                              <p:pRg st="6" end="6"/>
                                            </p:txEl>
                                          </p:spTgt>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0659">
                                            <p:txEl>
                                              <p:pRg st="7" end="7"/>
                                            </p:txEl>
                                          </p:spTgt>
                                        </p:tgtEl>
                                        <p:attrNameLst>
                                          <p:attrName>style.visibility</p:attrName>
                                        </p:attrNameLst>
                                      </p:cBhvr>
                                      <p:to>
                                        <p:strVal val="visible"/>
                                      </p:to>
                                    </p:set>
                                    <p:animEffect transition="in" filter="fade">
                                      <p:cBhvr>
                                        <p:cTn id="33" dur="2000"/>
                                        <p:tgtEl>
                                          <p:spTgt spid="70659">
                                            <p:txEl>
                                              <p:pRg st="7" end="7"/>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0659">
                                            <p:txEl>
                                              <p:pRg st="8" end="8"/>
                                            </p:txEl>
                                          </p:spTgt>
                                        </p:tgtEl>
                                        <p:attrNameLst>
                                          <p:attrName>style.visibility</p:attrName>
                                        </p:attrNameLst>
                                      </p:cBhvr>
                                      <p:to>
                                        <p:strVal val="visible"/>
                                      </p:to>
                                    </p:set>
                                    <p:animEffect transition="in" filter="fade">
                                      <p:cBhvr>
                                        <p:cTn id="36" dur="2000"/>
                                        <p:tgtEl>
                                          <p:spTgt spid="70659">
                                            <p:txEl>
                                              <p:pRg st="8" end="8"/>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70659">
                                            <p:txEl>
                                              <p:pRg st="9" end="9"/>
                                            </p:txEl>
                                          </p:spTgt>
                                        </p:tgtEl>
                                        <p:attrNameLst>
                                          <p:attrName>style.visibility</p:attrName>
                                        </p:attrNameLst>
                                      </p:cBhvr>
                                      <p:to>
                                        <p:strVal val="visible"/>
                                      </p:to>
                                    </p:set>
                                    <p:animEffect transition="in" filter="fade">
                                      <p:cBhvr>
                                        <p:cTn id="39" dur="2000"/>
                                        <p:tgtEl>
                                          <p:spTgt spid="7065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p:bldP spid="70659"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Calgary, AB</a:t>
            </a:r>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xmlns="" val="0"/>
              </a:ext>
            </a:extLst>
          </a:blip>
          <a:stretch>
            <a:fillRect/>
          </a:stretch>
        </p:blipFill>
        <p:spPr>
          <a:xfrm>
            <a:off x="1724179" y="1828800"/>
            <a:ext cx="5848042" cy="3886199"/>
          </a:xfrm>
        </p:spPr>
      </p:pic>
    </p:spTree>
    <p:extLst>
      <p:ext uri="{BB962C8B-B14F-4D97-AF65-F5344CB8AC3E}">
        <p14:creationId xmlns:p14="http://schemas.microsoft.com/office/powerpoint/2010/main" xmlns="" val="869017894"/>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73730" name="Picture 4" descr="Stress Picture.jpg"/>
          <p:cNvPicPr>
            <a:picLocks noGrp="1" noChangeAspect="1"/>
          </p:cNvPicPr>
          <p:nvPr>
            <p:ph sz="quarter" idx="1"/>
          </p:nvPr>
        </p:nvPicPr>
        <p:blipFill>
          <a:blip r:embed="rId2" cstate="print">
            <a:extLst>
              <a:ext uri="{28A0092B-C50C-407E-A947-70E740481C1C}">
                <a14:useLocalDpi xmlns:a14="http://schemas.microsoft.com/office/drawing/2010/main" xmlns="" val="0"/>
              </a:ext>
            </a:extLst>
          </a:blip>
          <a:stretch>
            <a:fillRect/>
          </a:stretch>
        </p:blipFill>
        <p:spPr>
          <a:xfrm>
            <a:off x="3000772" y="1752600"/>
            <a:ext cx="2685256" cy="4267200"/>
          </a:xfrm>
          <a:prstGeom prst="rect">
            <a:avLst/>
          </a:prstGeom>
          <a:noFill/>
          <a:ln/>
        </p:spPr>
      </p:pic>
    </p:spTree>
    <p:extLst>
      <p:ext uri="{BB962C8B-B14F-4D97-AF65-F5344CB8AC3E}">
        <p14:creationId xmlns:p14="http://schemas.microsoft.com/office/powerpoint/2010/main" xmlns="" val="11769810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2" name="Rectangle 2"/>
          <p:cNvSpPr>
            <a:spLocks noGrp="1" noChangeArrowheads="1"/>
          </p:cNvSpPr>
          <p:nvPr>
            <p:ph sz="quarter" idx="1"/>
          </p:nvPr>
        </p:nvSpPr>
        <p:spPr>
          <a:xfrm>
            <a:off x="609600" y="2057400"/>
            <a:ext cx="7620000" cy="1981200"/>
          </a:xfrm>
          <a:prstGeom prst="rect">
            <a:avLst/>
          </a:prstGeom>
        </p:spPr>
        <p:txBody>
          <a:bodyPr>
            <a:normAutofit lnSpcReduction="10000"/>
          </a:bodyPr>
          <a:lstStyle/>
          <a:p>
            <a:pPr algn="ctr">
              <a:lnSpc>
                <a:spcPct val="90000"/>
              </a:lnSpc>
              <a:buFont typeface="Wingdings" pitchFamily="2" charset="2"/>
              <a:buNone/>
            </a:pPr>
            <a:r>
              <a:rPr lang="en-CA" b="1" i="1" dirty="0">
                <a:latin typeface="Arial Unicode MS" pitchFamily="34" charset="-128"/>
              </a:rPr>
              <a:t>“I never knew what cyber bullying was until your presentation.  It has been going on for 1 year now and I need help.” </a:t>
            </a:r>
          </a:p>
          <a:p>
            <a:pPr algn="ctr">
              <a:lnSpc>
                <a:spcPct val="90000"/>
              </a:lnSpc>
              <a:buFont typeface="Wingdings" pitchFamily="2" charset="2"/>
              <a:buNone/>
            </a:pPr>
            <a:r>
              <a:rPr lang="en-CA" sz="2400" b="1" i="1" dirty="0">
                <a:latin typeface="Arial Unicode MS" pitchFamily="34" charset="-128"/>
              </a:rPr>
              <a:t>  </a:t>
            </a:r>
          </a:p>
          <a:p>
            <a:pPr algn="ctr">
              <a:lnSpc>
                <a:spcPct val="90000"/>
              </a:lnSpc>
              <a:buFont typeface="Wingdings" pitchFamily="2" charset="2"/>
              <a:buNone/>
            </a:pPr>
            <a:r>
              <a:rPr lang="en-CA" sz="2400" b="1" dirty="0">
                <a:latin typeface="Arial Unicode MS" pitchFamily="34" charset="-128"/>
              </a:rPr>
              <a:t>- Gr. 6 student</a:t>
            </a:r>
            <a:endParaRPr lang="en-CA" dirty="0">
              <a:latin typeface="Arial Unicode MS" pitchFamily="34" charset="-128"/>
            </a:endParaRPr>
          </a:p>
          <a:p>
            <a:pPr>
              <a:lnSpc>
                <a:spcPct val="90000"/>
              </a:lnSpc>
              <a:buFont typeface="Wingdings" pitchFamily="2" charset="2"/>
              <a:buNone/>
            </a:pPr>
            <a:endParaRPr lang="en-US" dirty="0">
              <a:latin typeface="Arial Unicode MS" pitchFamily="34" charset="-128"/>
            </a:endParaRPr>
          </a:p>
        </p:txBody>
      </p:sp>
      <p:pic>
        <p:nvPicPr>
          <p:cNvPr id="71683" name="Picture 4" descr="http://school.discoveryeducation.com/clipart/images/stk-fgr6.gif"/>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714375" y="3857625"/>
            <a:ext cx="2390775" cy="2600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37666348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682">
                                            <p:txEl>
                                              <p:pRg st="0" end="0"/>
                                            </p:txEl>
                                          </p:spTgt>
                                        </p:tgtEl>
                                        <p:attrNameLst>
                                          <p:attrName>style.visibility</p:attrName>
                                        </p:attrNameLst>
                                      </p:cBhvr>
                                      <p:to>
                                        <p:strVal val="visible"/>
                                      </p:to>
                                    </p:set>
                                    <p:animEffect transition="in" filter="fade">
                                      <p:cBhvr>
                                        <p:cTn id="7" dur="2000"/>
                                        <p:tgtEl>
                                          <p:spTgt spid="7168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682">
                                            <p:txEl>
                                              <p:pRg st="1" end="1"/>
                                            </p:txEl>
                                          </p:spTgt>
                                        </p:tgtEl>
                                        <p:attrNameLst>
                                          <p:attrName>style.visibility</p:attrName>
                                        </p:attrNameLst>
                                      </p:cBhvr>
                                      <p:to>
                                        <p:strVal val="visible"/>
                                      </p:to>
                                    </p:set>
                                    <p:animEffect transition="in" filter="fade">
                                      <p:cBhvr>
                                        <p:cTn id="12" dur="2000"/>
                                        <p:tgtEl>
                                          <p:spTgt spid="71682">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1682">
                                            <p:txEl>
                                              <p:pRg st="2" end="2"/>
                                            </p:txEl>
                                          </p:spTgt>
                                        </p:tgtEl>
                                        <p:attrNameLst>
                                          <p:attrName>style.visibility</p:attrName>
                                        </p:attrNameLst>
                                      </p:cBhvr>
                                      <p:to>
                                        <p:strVal val="visible"/>
                                      </p:to>
                                    </p:set>
                                    <p:animEffect transition="in" filter="fade">
                                      <p:cBhvr>
                                        <p:cTn id="17" dur="2000"/>
                                        <p:tgtEl>
                                          <p:spTgt spid="7168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build="p"/>
    </p:bld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a:xfrm>
            <a:off x="457200" y="457200"/>
            <a:ext cx="7986713" cy="1098550"/>
          </a:xfrm>
        </p:spPr>
        <p:txBody>
          <a:bodyPr>
            <a:normAutofit fontScale="90000"/>
          </a:bodyPr>
          <a:lstStyle/>
          <a:p>
            <a:r>
              <a:rPr lang="en-CA" sz="3500" dirty="0">
                <a:effectLst>
                  <a:outerShdw blurRad="38100" dist="38100" dir="2700000" algn="tl">
                    <a:srgbClr val="C0C0C0"/>
                  </a:outerShdw>
                </a:effectLst>
                <a:latin typeface="Arial Unicode MS" pitchFamily="34" charset="-128"/>
              </a:rPr>
              <a:t>Kindergarten-Junior High Leadership Program</a:t>
            </a:r>
            <a:endParaRPr lang="en-US" sz="3500" dirty="0">
              <a:effectLst>
                <a:outerShdw blurRad="38100" dist="38100" dir="2700000" algn="tl">
                  <a:srgbClr val="C0C0C0"/>
                </a:outerShdw>
              </a:effectLst>
              <a:latin typeface="Arial Unicode MS" pitchFamily="34" charset="-128"/>
            </a:endParaRPr>
          </a:p>
        </p:txBody>
      </p:sp>
      <p:sp>
        <p:nvSpPr>
          <p:cNvPr id="72707" name="Rectangle 3"/>
          <p:cNvSpPr>
            <a:spLocks noGrp="1" noChangeArrowheads="1"/>
          </p:cNvSpPr>
          <p:nvPr>
            <p:ph sz="quarter" idx="1"/>
          </p:nvPr>
        </p:nvSpPr>
        <p:spPr>
          <a:xfrm>
            <a:off x="685800" y="1752600"/>
            <a:ext cx="7848600" cy="4495800"/>
          </a:xfrm>
          <a:prstGeom prst="rect">
            <a:avLst/>
          </a:prstGeom>
        </p:spPr>
        <p:txBody>
          <a:bodyPr/>
          <a:lstStyle/>
          <a:p>
            <a:pPr>
              <a:lnSpc>
                <a:spcPct val="90000"/>
              </a:lnSpc>
              <a:buSzTx/>
              <a:buFont typeface="Wingdings" pitchFamily="2" charset="2"/>
              <a:buChar char="§"/>
            </a:pPr>
            <a:r>
              <a:rPr lang="en-US" sz="2600" dirty="0">
                <a:latin typeface="Arial Unicode MS" pitchFamily="34" charset="-128"/>
              </a:rPr>
              <a:t>Grades 6, 7 and 9 students volunteer for 6 week blocks to provide leadership activities for Kindergarten students during recess.  </a:t>
            </a:r>
          </a:p>
          <a:p>
            <a:pPr lvl="1">
              <a:lnSpc>
                <a:spcPct val="90000"/>
              </a:lnSpc>
              <a:buSzTx/>
              <a:buFont typeface="Wingdings" pitchFamily="2" charset="2"/>
              <a:buChar char="§"/>
            </a:pPr>
            <a:r>
              <a:rPr lang="en-US" sz="2600" dirty="0">
                <a:latin typeface="Arial Unicode MS" pitchFamily="34" charset="-128"/>
              </a:rPr>
              <a:t>Initially, in October 2008, </a:t>
            </a:r>
            <a:r>
              <a:rPr lang="en-US" sz="2600" i="1" u="sng" dirty="0">
                <a:latin typeface="Arial Unicode MS" pitchFamily="34" charset="-128"/>
              </a:rPr>
              <a:t>4</a:t>
            </a:r>
            <a:r>
              <a:rPr lang="en-US" sz="2600" i="1" dirty="0">
                <a:latin typeface="Arial Unicode MS" pitchFamily="34" charset="-128"/>
              </a:rPr>
              <a:t> leaders</a:t>
            </a:r>
          </a:p>
          <a:p>
            <a:pPr lvl="1">
              <a:lnSpc>
                <a:spcPct val="90000"/>
              </a:lnSpc>
              <a:buSzTx/>
              <a:buFont typeface="Wingdings" pitchFamily="2" charset="2"/>
              <a:buChar char="§"/>
            </a:pPr>
            <a:r>
              <a:rPr lang="en-US" sz="2600" dirty="0">
                <a:latin typeface="Arial Unicode MS" pitchFamily="34" charset="-128"/>
              </a:rPr>
              <a:t>From September ’09- Jan ‘10, </a:t>
            </a:r>
            <a:r>
              <a:rPr lang="en-US" sz="2600" i="1" u="sng" dirty="0">
                <a:latin typeface="Arial Unicode MS" pitchFamily="34" charset="-128"/>
              </a:rPr>
              <a:t>64 </a:t>
            </a:r>
            <a:r>
              <a:rPr lang="en-US" sz="2600" i="1" dirty="0">
                <a:latin typeface="Arial Unicode MS" pitchFamily="34" charset="-128"/>
              </a:rPr>
              <a:t>leaders</a:t>
            </a:r>
            <a:endParaRPr lang="en-CA" sz="2600" i="1" dirty="0">
              <a:latin typeface="Arial Unicode MS" pitchFamily="34" charset="-128"/>
            </a:endParaRPr>
          </a:p>
          <a:p>
            <a:pPr>
              <a:lnSpc>
                <a:spcPct val="90000"/>
              </a:lnSpc>
              <a:buSzTx/>
              <a:buFont typeface="Wingdings" pitchFamily="2" charset="2"/>
              <a:buChar char="§"/>
            </a:pPr>
            <a:r>
              <a:rPr lang="en-CA" sz="2600" dirty="0">
                <a:latin typeface="Arial Unicode MS" pitchFamily="34" charset="-128"/>
              </a:rPr>
              <a:t>Teachers report that playground problems have decreased</a:t>
            </a:r>
          </a:p>
          <a:p>
            <a:pPr>
              <a:lnSpc>
                <a:spcPct val="90000"/>
              </a:lnSpc>
              <a:buSzTx/>
              <a:buFont typeface="Wingdings" pitchFamily="2" charset="2"/>
              <a:buChar char="§"/>
            </a:pPr>
            <a:r>
              <a:rPr lang="en-CA" sz="2600" dirty="0">
                <a:latin typeface="Arial Unicode MS" pitchFamily="34" charset="-128"/>
              </a:rPr>
              <a:t>Positive relationships between </a:t>
            </a:r>
            <a:r>
              <a:rPr lang="en-US" sz="2600" dirty="0">
                <a:latin typeface="Arial Unicode MS" pitchFamily="34" charset="-128"/>
              </a:rPr>
              <a:t>Kindergarten</a:t>
            </a:r>
            <a:r>
              <a:rPr lang="en-CA" sz="2600" dirty="0">
                <a:latin typeface="Arial Unicode MS" pitchFamily="34" charset="-128"/>
              </a:rPr>
              <a:t> and Junior High students</a:t>
            </a:r>
          </a:p>
          <a:p>
            <a:pPr>
              <a:lnSpc>
                <a:spcPct val="90000"/>
              </a:lnSpc>
              <a:buSzTx/>
              <a:buFont typeface="Wingdings" pitchFamily="2" charset="2"/>
              <a:buChar char="§"/>
            </a:pPr>
            <a:r>
              <a:rPr lang="en-CA" sz="2600" dirty="0">
                <a:latin typeface="Arial Unicode MS" pitchFamily="34" charset="-128"/>
              </a:rPr>
              <a:t>Leaders demonstrate increased maturity and responsibility outside of volunteering time</a:t>
            </a:r>
          </a:p>
          <a:p>
            <a:pPr>
              <a:lnSpc>
                <a:spcPct val="90000"/>
              </a:lnSpc>
              <a:buSzTx/>
              <a:buFont typeface="Wingdings" pitchFamily="2" charset="2"/>
              <a:buChar char="§"/>
            </a:pPr>
            <a:endParaRPr lang="en-US" sz="2600" dirty="0">
              <a:latin typeface="Arial Unicode MS" pitchFamily="34" charset="-128"/>
            </a:endParaRPr>
          </a:p>
        </p:txBody>
      </p:sp>
    </p:spTree>
    <p:extLst>
      <p:ext uri="{BB962C8B-B14F-4D97-AF65-F5344CB8AC3E}">
        <p14:creationId xmlns:p14="http://schemas.microsoft.com/office/powerpoint/2010/main" xmlns="" val="140675018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2706"/>
                                        </p:tgtEl>
                                        <p:attrNameLst>
                                          <p:attrName>style.visibility</p:attrName>
                                        </p:attrNameLst>
                                      </p:cBhvr>
                                      <p:to>
                                        <p:strVal val="visible"/>
                                      </p:to>
                                    </p:set>
                                    <p:animEffect transition="in" filter="fade">
                                      <p:cBhvr>
                                        <p:cTn id="7" dur="2000"/>
                                        <p:tgtEl>
                                          <p:spTgt spid="7270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2707">
                                            <p:txEl>
                                              <p:pRg st="0" end="0"/>
                                            </p:txEl>
                                          </p:spTgt>
                                        </p:tgtEl>
                                        <p:attrNameLst>
                                          <p:attrName>style.visibility</p:attrName>
                                        </p:attrNameLst>
                                      </p:cBhvr>
                                      <p:to>
                                        <p:strVal val="visible"/>
                                      </p:to>
                                    </p:set>
                                    <p:animEffect transition="in" filter="fade">
                                      <p:cBhvr>
                                        <p:cTn id="12" dur="2000"/>
                                        <p:tgtEl>
                                          <p:spTgt spid="72707">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72707">
                                            <p:txEl>
                                              <p:pRg st="1" end="1"/>
                                            </p:txEl>
                                          </p:spTgt>
                                        </p:tgtEl>
                                        <p:attrNameLst>
                                          <p:attrName>style.visibility</p:attrName>
                                        </p:attrNameLst>
                                      </p:cBhvr>
                                      <p:to>
                                        <p:strVal val="visible"/>
                                      </p:to>
                                    </p:set>
                                    <p:animEffect transition="in" filter="fade">
                                      <p:cBhvr>
                                        <p:cTn id="15" dur="2000"/>
                                        <p:tgtEl>
                                          <p:spTgt spid="72707">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2707">
                                            <p:txEl>
                                              <p:pRg st="2" end="2"/>
                                            </p:txEl>
                                          </p:spTgt>
                                        </p:tgtEl>
                                        <p:attrNameLst>
                                          <p:attrName>style.visibility</p:attrName>
                                        </p:attrNameLst>
                                      </p:cBhvr>
                                      <p:to>
                                        <p:strVal val="visible"/>
                                      </p:to>
                                    </p:set>
                                    <p:animEffect transition="in" filter="fade">
                                      <p:cBhvr>
                                        <p:cTn id="18" dur="2000"/>
                                        <p:tgtEl>
                                          <p:spTgt spid="72707">
                                            <p:txEl>
                                              <p:pRg st="2" end="2"/>
                                            </p:txEl>
                                          </p:spTgt>
                                        </p:tgtEl>
                                      </p:cBhvr>
                                    </p:animEffect>
                                  </p:childTnLst>
                                </p:cTn>
                              </p:par>
                            </p:childTnLst>
                          </p:cTn>
                        </p:par>
                      </p:childTnLst>
                    </p:cTn>
                  </p:par>
                  <p:par>
                    <p:cTn id="19" fill="hold" nodeType="clickPar">
                      <p:stCondLst>
                        <p:cond delay="indefinite"/>
                      </p:stCondLst>
                      <p:childTnLst>
                        <p:par>
                          <p:cTn id="20" fill="hold" nodeType="withGroup">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2707">
                                            <p:txEl>
                                              <p:pRg st="3" end="3"/>
                                            </p:txEl>
                                          </p:spTgt>
                                        </p:tgtEl>
                                        <p:attrNameLst>
                                          <p:attrName>style.visibility</p:attrName>
                                        </p:attrNameLst>
                                      </p:cBhvr>
                                      <p:to>
                                        <p:strVal val="visible"/>
                                      </p:to>
                                    </p:set>
                                    <p:animEffect transition="in" filter="fade">
                                      <p:cBhvr>
                                        <p:cTn id="23" dur="2000"/>
                                        <p:tgtEl>
                                          <p:spTgt spid="72707">
                                            <p:txEl>
                                              <p:pRg st="3" end="3"/>
                                            </p:txEl>
                                          </p:spTgt>
                                        </p:tgtEl>
                                      </p:cBhvr>
                                    </p:animEffect>
                                  </p:childTnLst>
                                </p:cTn>
                              </p:par>
                            </p:childTnLst>
                          </p:cTn>
                        </p:par>
                      </p:childTnLst>
                    </p:cTn>
                  </p:par>
                  <p:par>
                    <p:cTn id="24" fill="hold" nodeType="clickPar">
                      <p:stCondLst>
                        <p:cond delay="indefinite"/>
                      </p:stCondLst>
                      <p:childTnLst>
                        <p:par>
                          <p:cTn id="25" fill="hold" nodeType="withGroup">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72707">
                                            <p:txEl>
                                              <p:pRg st="4" end="4"/>
                                            </p:txEl>
                                          </p:spTgt>
                                        </p:tgtEl>
                                        <p:attrNameLst>
                                          <p:attrName>style.visibility</p:attrName>
                                        </p:attrNameLst>
                                      </p:cBhvr>
                                      <p:to>
                                        <p:strVal val="visible"/>
                                      </p:to>
                                    </p:set>
                                    <p:animEffect transition="in" filter="fade">
                                      <p:cBhvr>
                                        <p:cTn id="28" dur="2000"/>
                                        <p:tgtEl>
                                          <p:spTgt spid="72707">
                                            <p:txEl>
                                              <p:pRg st="4" end="4"/>
                                            </p:txEl>
                                          </p:spTgt>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72707">
                                            <p:txEl>
                                              <p:pRg st="5" end="5"/>
                                            </p:txEl>
                                          </p:spTgt>
                                        </p:tgtEl>
                                        <p:attrNameLst>
                                          <p:attrName>style.visibility</p:attrName>
                                        </p:attrNameLst>
                                      </p:cBhvr>
                                      <p:to>
                                        <p:strVal val="visible"/>
                                      </p:to>
                                    </p:set>
                                    <p:animEffect transition="in" filter="fade">
                                      <p:cBhvr>
                                        <p:cTn id="33" dur="2000"/>
                                        <p:tgtEl>
                                          <p:spTgt spid="7270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6" grpId="0"/>
      <p:bldP spid="72707" grpId="0" build="p"/>
    </p:bld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9874" name="Rectangle 2"/>
          <p:cNvSpPr>
            <a:spLocks noGrp="1" noChangeArrowheads="1"/>
          </p:cNvSpPr>
          <p:nvPr>
            <p:ph type="title"/>
          </p:nvPr>
        </p:nvSpPr>
        <p:spPr>
          <a:xfrm>
            <a:off x="457200" y="457200"/>
            <a:ext cx="8229600" cy="685800"/>
          </a:xfrm>
        </p:spPr>
        <p:txBody>
          <a:bodyPr>
            <a:normAutofit/>
          </a:bodyPr>
          <a:lstStyle/>
          <a:p>
            <a:r>
              <a:rPr lang="en-US" sz="3600" dirty="0"/>
              <a:t>Case Example: </a:t>
            </a:r>
            <a:r>
              <a:rPr lang="en-US" sz="3600" i="1" dirty="0"/>
              <a:t>The Re-Connect Booth</a:t>
            </a:r>
          </a:p>
        </p:txBody>
      </p:sp>
      <p:sp>
        <p:nvSpPr>
          <p:cNvPr id="79875" name="Rectangle 3"/>
          <p:cNvSpPr>
            <a:spLocks noGrp="1" noChangeArrowheads="1"/>
          </p:cNvSpPr>
          <p:nvPr>
            <p:ph sz="quarter" idx="1"/>
          </p:nvPr>
        </p:nvSpPr>
        <p:spPr>
          <a:xfrm>
            <a:off x="457200" y="1600200"/>
            <a:ext cx="8229600" cy="4953000"/>
          </a:xfrm>
          <a:prstGeom prst="rect">
            <a:avLst/>
          </a:prstGeom>
        </p:spPr>
        <p:txBody>
          <a:bodyPr/>
          <a:lstStyle/>
          <a:p>
            <a:pPr>
              <a:lnSpc>
                <a:spcPct val="80000"/>
              </a:lnSpc>
              <a:buFont typeface="Wingdings" pitchFamily="2" charset="2"/>
              <a:buNone/>
            </a:pPr>
            <a:endParaRPr lang="en-US" sz="2000" dirty="0"/>
          </a:p>
          <a:p>
            <a:pPr>
              <a:lnSpc>
                <a:spcPct val="80000"/>
              </a:lnSpc>
            </a:pPr>
            <a:r>
              <a:rPr lang="en-US" sz="2800" dirty="0"/>
              <a:t>Grade 5 students did not seem to have the necessary conflict resolution skills</a:t>
            </a:r>
          </a:p>
          <a:p>
            <a:pPr>
              <a:lnSpc>
                <a:spcPct val="80000"/>
              </a:lnSpc>
            </a:pPr>
            <a:r>
              <a:rPr lang="en-US" sz="2800" dirty="0"/>
              <a:t>Students were going to either their homeroom teacher or the School Support Counsellor to have their disagreements, miscommunication and misunderstanding "solved“</a:t>
            </a:r>
          </a:p>
          <a:p>
            <a:pPr>
              <a:lnSpc>
                <a:spcPct val="80000"/>
              </a:lnSpc>
            </a:pPr>
            <a:r>
              <a:rPr lang="en-US" sz="2800" dirty="0"/>
              <a:t>To teach the students how to use the booth, which was set up in a corner of the classroom, the School Support Counsellor delivered a presentation to the class on basic communications skills: The acronym is C.A.R.E.</a:t>
            </a:r>
          </a:p>
          <a:p>
            <a:pPr eaLnBrk="0" hangingPunct="0">
              <a:spcBef>
                <a:spcPct val="0"/>
              </a:spcBef>
              <a:buClrTx/>
              <a:buSzTx/>
              <a:buFont typeface="Wingdings" pitchFamily="2" charset="2"/>
              <a:buChar char="§"/>
            </a:pPr>
            <a:endParaRPr lang="en-US" sz="2800" dirty="0"/>
          </a:p>
        </p:txBody>
      </p:sp>
    </p:spTree>
    <p:extLst>
      <p:ext uri="{BB962C8B-B14F-4D97-AF65-F5344CB8AC3E}">
        <p14:creationId xmlns:p14="http://schemas.microsoft.com/office/powerpoint/2010/main" xmlns="" val="113014310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9874"/>
                                        </p:tgtEl>
                                        <p:attrNameLst>
                                          <p:attrName>style.visibility</p:attrName>
                                        </p:attrNameLst>
                                      </p:cBhvr>
                                      <p:to>
                                        <p:strVal val="visible"/>
                                      </p:to>
                                    </p:set>
                                    <p:animEffect transition="in" filter="fade">
                                      <p:cBhvr>
                                        <p:cTn id="7" dur="2000"/>
                                        <p:tgtEl>
                                          <p:spTgt spid="798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9875">
                                            <p:txEl>
                                              <p:pRg st="1" end="1"/>
                                            </p:txEl>
                                          </p:spTgt>
                                        </p:tgtEl>
                                        <p:attrNameLst>
                                          <p:attrName>style.visibility</p:attrName>
                                        </p:attrNameLst>
                                      </p:cBhvr>
                                      <p:to>
                                        <p:strVal val="visible"/>
                                      </p:to>
                                    </p:set>
                                    <p:animEffect transition="in" filter="fade">
                                      <p:cBhvr>
                                        <p:cTn id="12" dur="2000"/>
                                        <p:tgtEl>
                                          <p:spTgt spid="7987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9875">
                                            <p:txEl>
                                              <p:pRg st="2" end="2"/>
                                            </p:txEl>
                                          </p:spTgt>
                                        </p:tgtEl>
                                        <p:attrNameLst>
                                          <p:attrName>style.visibility</p:attrName>
                                        </p:attrNameLst>
                                      </p:cBhvr>
                                      <p:to>
                                        <p:strVal val="visible"/>
                                      </p:to>
                                    </p:set>
                                    <p:animEffect transition="in" filter="fade">
                                      <p:cBhvr>
                                        <p:cTn id="17" dur="2000"/>
                                        <p:tgtEl>
                                          <p:spTgt spid="7987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9875">
                                            <p:txEl>
                                              <p:pRg st="3" end="3"/>
                                            </p:txEl>
                                          </p:spTgt>
                                        </p:tgtEl>
                                        <p:attrNameLst>
                                          <p:attrName>style.visibility</p:attrName>
                                        </p:attrNameLst>
                                      </p:cBhvr>
                                      <p:to>
                                        <p:strVal val="visible"/>
                                      </p:to>
                                    </p:set>
                                    <p:animEffect transition="in" filter="fade">
                                      <p:cBhvr>
                                        <p:cTn id="22" dur="2000"/>
                                        <p:tgtEl>
                                          <p:spTgt spid="7987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874" grpId="0"/>
      <p:bldP spid="79875" grpId="0" build="p"/>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sz="3200" dirty="0"/>
              <a:t>Case Example: </a:t>
            </a:r>
            <a:r>
              <a:rPr lang="en-US" sz="3200" i="1" dirty="0"/>
              <a:t>The Re-Connect Booth</a:t>
            </a:r>
          </a:p>
        </p:txBody>
      </p:sp>
      <p:sp>
        <p:nvSpPr>
          <p:cNvPr id="80899" name="Rectangle 3"/>
          <p:cNvSpPr>
            <a:spLocks noGrp="1" noChangeArrowheads="1"/>
          </p:cNvSpPr>
          <p:nvPr>
            <p:ph sz="quarter" idx="1"/>
          </p:nvPr>
        </p:nvSpPr>
        <p:spPr>
          <a:xfrm>
            <a:off x="457200" y="1600200"/>
            <a:ext cx="8305800" cy="4419600"/>
          </a:xfrm>
          <a:prstGeom prst="rect">
            <a:avLst/>
          </a:prstGeom>
        </p:spPr>
        <p:txBody>
          <a:bodyPr>
            <a:normAutofit/>
          </a:bodyPr>
          <a:lstStyle/>
          <a:p>
            <a:pPr lvl="1"/>
            <a:r>
              <a:rPr lang="en-US" sz="2400" dirty="0"/>
              <a:t>C=Conflict is happening, address it! </a:t>
            </a:r>
          </a:p>
          <a:p>
            <a:pPr lvl="1"/>
            <a:r>
              <a:rPr lang="en-US" sz="2400" dirty="0"/>
              <a:t>A= Active Listening . Students meet together at the booth and practice active listening skills</a:t>
            </a:r>
          </a:p>
          <a:p>
            <a:pPr lvl="1"/>
            <a:r>
              <a:rPr lang="en-US" sz="2400" dirty="0"/>
              <a:t>R = Reflect and Make a Plan. Brainstorm 3 possible solutions to the problem, and agree on which solution they would like to try first). </a:t>
            </a:r>
          </a:p>
          <a:p>
            <a:pPr lvl="1"/>
            <a:r>
              <a:rPr lang="en-US" sz="2400" dirty="0"/>
              <a:t>E = Evaluate. 2-3 days later</a:t>
            </a:r>
          </a:p>
          <a:p>
            <a:r>
              <a:rPr lang="en-US" sz="2800" dirty="0"/>
              <a:t>Children have been actively using the booth as a location to deal with day to day social difficulties</a:t>
            </a:r>
          </a:p>
        </p:txBody>
      </p:sp>
    </p:spTree>
    <p:extLst>
      <p:ext uri="{BB962C8B-B14F-4D97-AF65-F5344CB8AC3E}">
        <p14:creationId xmlns:p14="http://schemas.microsoft.com/office/powerpoint/2010/main" xmlns="" val="93926296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0898"/>
                                        </p:tgtEl>
                                        <p:attrNameLst>
                                          <p:attrName>style.visibility</p:attrName>
                                        </p:attrNameLst>
                                      </p:cBhvr>
                                      <p:to>
                                        <p:strVal val="visible"/>
                                      </p:to>
                                    </p:set>
                                    <p:animEffect transition="in" filter="fade">
                                      <p:cBhvr>
                                        <p:cTn id="7" dur="2000"/>
                                        <p:tgtEl>
                                          <p:spTgt spid="8089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0899">
                                            <p:txEl>
                                              <p:pRg st="0" end="0"/>
                                            </p:txEl>
                                          </p:spTgt>
                                        </p:tgtEl>
                                        <p:attrNameLst>
                                          <p:attrName>style.visibility</p:attrName>
                                        </p:attrNameLst>
                                      </p:cBhvr>
                                      <p:to>
                                        <p:strVal val="visible"/>
                                      </p:to>
                                    </p:set>
                                    <p:animEffect transition="in" filter="fade">
                                      <p:cBhvr>
                                        <p:cTn id="12" dur="2000"/>
                                        <p:tgtEl>
                                          <p:spTgt spid="80899">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0899">
                                            <p:txEl>
                                              <p:pRg st="1" end="1"/>
                                            </p:txEl>
                                          </p:spTgt>
                                        </p:tgtEl>
                                        <p:attrNameLst>
                                          <p:attrName>style.visibility</p:attrName>
                                        </p:attrNameLst>
                                      </p:cBhvr>
                                      <p:to>
                                        <p:strVal val="visible"/>
                                      </p:to>
                                    </p:set>
                                    <p:animEffect transition="in" filter="fade">
                                      <p:cBhvr>
                                        <p:cTn id="15" dur="2000"/>
                                        <p:tgtEl>
                                          <p:spTgt spid="80899">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0899">
                                            <p:txEl>
                                              <p:pRg st="2" end="2"/>
                                            </p:txEl>
                                          </p:spTgt>
                                        </p:tgtEl>
                                        <p:attrNameLst>
                                          <p:attrName>style.visibility</p:attrName>
                                        </p:attrNameLst>
                                      </p:cBhvr>
                                      <p:to>
                                        <p:strVal val="visible"/>
                                      </p:to>
                                    </p:set>
                                    <p:animEffect transition="in" filter="fade">
                                      <p:cBhvr>
                                        <p:cTn id="18" dur="2000"/>
                                        <p:tgtEl>
                                          <p:spTgt spid="80899">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0899">
                                            <p:txEl>
                                              <p:pRg st="3" end="3"/>
                                            </p:txEl>
                                          </p:spTgt>
                                        </p:tgtEl>
                                        <p:attrNameLst>
                                          <p:attrName>style.visibility</p:attrName>
                                        </p:attrNameLst>
                                      </p:cBhvr>
                                      <p:to>
                                        <p:strVal val="visible"/>
                                      </p:to>
                                    </p:set>
                                    <p:animEffect transition="in" filter="fade">
                                      <p:cBhvr>
                                        <p:cTn id="21" dur="2000"/>
                                        <p:tgtEl>
                                          <p:spTgt spid="80899">
                                            <p:txEl>
                                              <p:pRg st="3" end="3"/>
                                            </p:txEl>
                                          </p:spTgt>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80899">
                                            <p:txEl>
                                              <p:pRg st="4" end="4"/>
                                            </p:txEl>
                                          </p:spTgt>
                                        </p:tgtEl>
                                        <p:attrNameLst>
                                          <p:attrName>style.visibility</p:attrName>
                                        </p:attrNameLst>
                                      </p:cBhvr>
                                      <p:to>
                                        <p:strVal val="visible"/>
                                      </p:to>
                                    </p:set>
                                    <p:animEffect transition="in" filter="fade">
                                      <p:cBhvr>
                                        <p:cTn id="26" dur="2000"/>
                                        <p:tgtEl>
                                          <p:spTgt spid="808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898" grpId="0"/>
      <p:bldP spid="80899" grpId="0" build="p"/>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4994" name="Title 1"/>
          <p:cNvSpPr>
            <a:spLocks noGrp="1"/>
          </p:cNvSpPr>
          <p:nvPr>
            <p:ph type="title" idx="4294967295"/>
          </p:nvPr>
        </p:nvSpPr>
        <p:spPr>
          <a:xfrm>
            <a:off x="0" y="457200"/>
            <a:ext cx="8229600" cy="1371600"/>
          </a:xfrm>
        </p:spPr>
        <p:txBody>
          <a:bodyPr/>
          <a:lstStyle/>
          <a:p>
            <a:r>
              <a:rPr lang="en-CA" sz="3200" b="1" dirty="0">
                <a:latin typeface="Papyrus" pitchFamily="66" charset="0"/>
              </a:rPr>
              <a:t> </a:t>
            </a:r>
            <a:r>
              <a:rPr lang="en-CA" sz="3800" i="1" dirty="0">
                <a:effectLst>
                  <a:outerShdw blurRad="38100" dist="38100" dir="2700000" algn="tl">
                    <a:srgbClr val="C0C0C0"/>
                  </a:outerShdw>
                </a:effectLst>
              </a:rPr>
              <a:t>Environmental/Leadership Program</a:t>
            </a:r>
          </a:p>
        </p:txBody>
      </p:sp>
      <p:sp>
        <p:nvSpPr>
          <p:cNvPr id="84995" name="Content Placeholder 2"/>
          <p:cNvSpPr>
            <a:spLocks noGrp="1"/>
          </p:cNvSpPr>
          <p:nvPr>
            <p:ph idx="4294967295"/>
          </p:nvPr>
        </p:nvSpPr>
        <p:spPr>
          <a:xfrm>
            <a:off x="838200" y="1828800"/>
            <a:ext cx="8305800" cy="4672013"/>
          </a:xfrm>
        </p:spPr>
        <p:txBody>
          <a:bodyPr/>
          <a:lstStyle/>
          <a:p>
            <a:pPr>
              <a:buSzPct val="100000"/>
              <a:buFontTx/>
              <a:buNone/>
            </a:pPr>
            <a:r>
              <a:rPr lang="en-US" sz="3200" dirty="0"/>
              <a:t>Nineteen Grade 9 and 10 students:</a:t>
            </a:r>
          </a:p>
          <a:p>
            <a:pPr lvl="1">
              <a:buSzPct val="100000"/>
              <a:buFontTx/>
              <a:buChar char="o"/>
            </a:pPr>
            <a:r>
              <a:rPr lang="en-US" sz="2800" dirty="0"/>
              <a:t>Green initiatives</a:t>
            </a:r>
          </a:p>
          <a:p>
            <a:pPr lvl="1">
              <a:buSzPct val="100000"/>
              <a:buFontTx/>
              <a:buChar char="o"/>
            </a:pPr>
            <a:r>
              <a:rPr lang="en-US" sz="2800" dirty="0"/>
              <a:t>Service at school events</a:t>
            </a:r>
          </a:p>
          <a:p>
            <a:pPr lvl="1">
              <a:buSzPct val="100000"/>
              <a:buFontTx/>
              <a:buChar char="o"/>
            </a:pPr>
            <a:r>
              <a:rPr lang="en-US" sz="2800" dirty="0"/>
              <a:t>First aid and CPR training</a:t>
            </a:r>
          </a:p>
          <a:p>
            <a:pPr lvl="1">
              <a:buSzPct val="100000"/>
              <a:buFontTx/>
              <a:buChar char="o"/>
            </a:pPr>
            <a:r>
              <a:rPr lang="en-US" sz="2800" dirty="0"/>
              <a:t>Outdoor pursuits</a:t>
            </a:r>
          </a:p>
          <a:p>
            <a:pPr lvl="1">
              <a:buSzPct val="100000"/>
              <a:buFontTx/>
              <a:buChar char="o"/>
            </a:pPr>
            <a:r>
              <a:rPr lang="en-US" sz="2800" dirty="0"/>
              <a:t>Peer conflict resolution</a:t>
            </a:r>
          </a:p>
          <a:p>
            <a:pPr lvl="1">
              <a:buSzPct val="100000"/>
              <a:buFontTx/>
              <a:buChar char="o"/>
            </a:pPr>
            <a:r>
              <a:rPr lang="en-US" sz="2800" dirty="0"/>
              <a:t>Encouraged by Imam</a:t>
            </a:r>
            <a:endParaRPr lang="en-CA" sz="2800" dirty="0"/>
          </a:p>
        </p:txBody>
      </p:sp>
    </p:spTree>
    <p:extLst>
      <p:ext uri="{BB962C8B-B14F-4D97-AF65-F5344CB8AC3E}">
        <p14:creationId xmlns:p14="http://schemas.microsoft.com/office/powerpoint/2010/main" xmlns="" val="2215698291"/>
      </p:ext>
    </p:extLst>
  </p:cSld>
  <p:clrMapOvr>
    <a:masterClrMapping/>
  </p:clrMapOvr>
  <p:transition advTm="8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4994"/>
                                        </p:tgtEl>
                                        <p:attrNameLst>
                                          <p:attrName>style.visibility</p:attrName>
                                        </p:attrNameLst>
                                      </p:cBhvr>
                                      <p:to>
                                        <p:strVal val="visible"/>
                                      </p:to>
                                    </p:set>
                                    <p:animEffect transition="in" filter="fade">
                                      <p:cBhvr>
                                        <p:cTn id="7" dur="2000"/>
                                        <p:tgtEl>
                                          <p:spTgt spid="849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994" grpId="0"/>
    </p:bldLst>
  </p:timing>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p:txBody>
          <a:bodyPr/>
          <a:lstStyle/>
          <a:p>
            <a:r>
              <a:rPr lang="en-US" altLang="zh-CN" sz="4000" b="1" i="1" dirty="0">
                <a:effectLst>
                  <a:outerShdw blurRad="38100" dist="38100" dir="2700000" algn="tl">
                    <a:srgbClr val="C0C0C0"/>
                  </a:outerShdw>
                </a:effectLst>
                <a:ea typeface="宋体" charset="-122"/>
              </a:rPr>
              <a:t>Transitions</a:t>
            </a:r>
            <a:endParaRPr lang="en-US" sz="4000" i="1" dirty="0">
              <a:effectLst>
                <a:outerShdw blurRad="38100" dist="38100" dir="2700000" algn="tl">
                  <a:srgbClr val="C0C0C0"/>
                </a:outerShdw>
              </a:effectLst>
              <a:ea typeface="宋体" charset="-122"/>
            </a:endParaRPr>
          </a:p>
        </p:txBody>
      </p:sp>
      <p:sp>
        <p:nvSpPr>
          <p:cNvPr id="78851" name="Rectangle 3"/>
          <p:cNvSpPr>
            <a:spLocks noGrp="1" noChangeArrowheads="1"/>
          </p:cNvSpPr>
          <p:nvPr>
            <p:ph sz="quarter" idx="1"/>
          </p:nvPr>
        </p:nvSpPr>
        <p:spPr>
          <a:xfrm>
            <a:off x="457200" y="1676400"/>
            <a:ext cx="8229600" cy="5181600"/>
          </a:xfrm>
          <a:prstGeom prst="rect">
            <a:avLst/>
          </a:prstGeom>
        </p:spPr>
        <p:txBody>
          <a:bodyPr/>
          <a:lstStyle/>
          <a:p>
            <a:pPr>
              <a:lnSpc>
                <a:spcPct val="80000"/>
              </a:lnSpc>
              <a:buFont typeface="Wingdings" pitchFamily="2" charset="2"/>
              <a:buNone/>
            </a:pPr>
            <a:r>
              <a:rPr lang="en-US" altLang="zh-CN" sz="2800" dirty="0">
                <a:ea typeface="宋体" charset="-122"/>
              </a:rPr>
              <a:t>“</a:t>
            </a:r>
            <a:r>
              <a:rPr lang="en-US" altLang="zh-CN" sz="3200" dirty="0">
                <a:ea typeface="宋体" charset="-122"/>
              </a:rPr>
              <a:t>Navigating typical and unexpected changes in schools, physical environment, and relationships</a:t>
            </a:r>
          </a:p>
          <a:p>
            <a:pPr>
              <a:lnSpc>
                <a:spcPct val="80000"/>
              </a:lnSpc>
              <a:buSzTx/>
              <a:buFont typeface="Wingdings" pitchFamily="2" charset="2"/>
              <a:buNone/>
            </a:pPr>
            <a:endParaRPr lang="en-CA" sz="3200" dirty="0"/>
          </a:p>
          <a:p>
            <a:pPr>
              <a:lnSpc>
                <a:spcPct val="80000"/>
              </a:lnSpc>
              <a:buSzTx/>
              <a:buFont typeface="Wingdings" pitchFamily="2" charset="2"/>
              <a:buChar char="§"/>
            </a:pPr>
            <a:r>
              <a:rPr lang="en-CA" sz="3200" dirty="0"/>
              <a:t>Requested by schools at start of project</a:t>
            </a:r>
          </a:p>
          <a:p>
            <a:pPr>
              <a:lnSpc>
                <a:spcPct val="80000"/>
              </a:lnSpc>
              <a:buSzTx/>
              <a:buFont typeface="Wingdings" pitchFamily="2" charset="2"/>
              <a:buChar char="§"/>
            </a:pPr>
            <a:r>
              <a:rPr lang="en-CA" sz="3200" dirty="0"/>
              <a:t>Supporting student transitions...</a:t>
            </a:r>
          </a:p>
          <a:p>
            <a:pPr lvl="2">
              <a:lnSpc>
                <a:spcPct val="80000"/>
              </a:lnSpc>
              <a:buSzTx/>
              <a:buFont typeface="Wingdings" pitchFamily="2" charset="2"/>
              <a:buChar char="§"/>
            </a:pPr>
            <a:r>
              <a:rPr lang="en-CA" sz="2800" dirty="0"/>
              <a:t>Into ECS</a:t>
            </a:r>
          </a:p>
          <a:p>
            <a:pPr lvl="2">
              <a:lnSpc>
                <a:spcPct val="80000"/>
              </a:lnSpc>
              <a:buSzTx/>
              <a:buFont typeface="Wingdings" pitchFamily="2" charset="2"/>
              <a:buChar char="§"/>
            </a:pPr>
            <a:r>
              <a:rPr lang="en-CA" sz="2800" dirty="0"/>
              <a:t>ECS to Grade 1</a:t>
            </a:r>
          </a:p>
          <a:p>
            <a:pPr lvl="2">
              <a:lnSpc>
                <a:spcPct val="80000"/>
              </a:lnSpc>
              <a:buSzTx/>
              <a:buFont typeface="Wingdings" pitchFamily="2" charset="2"/>
              <a:buChar char="§"/>
            </a:pPr>
            <a:r>
              <a:rPr lang="en-CA" sz="2800" dirty="0"/>
              <a:t>Grade 5 to Grade 6</a:t>
            </a:r>
          </a:p>
          <a:p>
            <a:pPr lvl="2">
              <a:lnSpc>
                <a:spcPct val="80000"/>
              </a:lnSpc>
              <a:buSzTx/>
              <a:buFont typeface="Wingdings" pitchFamily="2" charset="2"/>
              <a:buChar char="§"/>
            </a:pPr>
            <a:r>
              <a:rPr lang="en-CA" sz="2800" dirty="0"/>
              <a:t>Grade 9 to High School</a:t>
            </a:r>
          </a:p>
          <a:p>
            <a:pPr>
              <a:lnSpc>
                <a:spcPct val="80000"/>
              </a:lnSpc>
              <a:buFont typeface="Wingdings" pitchFamily="2" charset="2"/>
              <a:buNone/>
            </a:pPr>
            <a:endParaRPr lang="en-US" altLang="zh-CN" sz="2800" dirty="0">
              <a:ea typeface="宋体" charset="-122"/>
            </a:endParaRPr>
          </a:p>
        </p:txBody>
      </p:sp>
    </p:spTree>
    <p:extLst>
      <p:ext uri="{BB962C8B-B14F-4D97-AF65-F5344CB8AC3E}">
        <p14:creationId xmlns:p14="http://schemas.microsoft.com/office/powerpoint/2010/main" xmlns="" val="248359069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8850"/>
                                        </p:tgtEl>
                                        <p:attrNameLst>
                                          <p:attrName>style.visibility</p:attrName>
                                        </p:attrNameLst>
                                      </p:cBhvr>
                                      <p:to>
                                        <p:strVal val="visible"/>
                                      </p:to>
                                    </p:set>
                                    <p:animEffect transition="in" filter="fade">
                                      <p:cBhvr>
                                        <p:cTn id="7" dur="2000"/>
                                        <p:tgtEl>
                                          <p:spTgt spid="7885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8851">
                                            <p:txEl>
                                              <p:pRg st="0" end="0"/>
                                            </p:txEl>
                                          </p:spTgt>
                                        </p:tgtEl>
                                        <p:attrNameLst>
                                          <p:attrName>style.visibility</p:attrName>
                                        </p:attrNameLst>
                                      </p:cBhvr>
                                      <p:to>
                                        <p:strVal val="visible"/>
                                      </p:to>
                                    </p:set>
                                    <p:animEffect transition="in" filter="fade">
                                      <p:cBhvr>
                                        <p:cTn id="12" dur="2000"/>
                                        <p:tgtEl>
                                          <p:spTgt spid="78851">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8851">
                                            <p:txEl>
                                              <p:pRg st="2" end="2"/>
                                            </p:txEl>
                                          </p:spTgt>
                                        </p:tgtEl>
                                        <p:attrNameLst>
                                          <p:attrName>style.visibility</p:attrName>
                                        </p:attrNameLst>
                                      </p:cBhvr>
                                      <p:to>
                                        <p:strVal val="visible"/>
                                      </p:to>
                                    </p:set>
                                    <p:animEffect transition="in" filter="fade">
                                      <p:cBhvr>
                                        <p:cTn id="17" dur="2000"/>
                                        <p:tgtEl>
                                          <p:spTgt spid="78851">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8851">
                                            <p:txEl>
                                              <p:pRg st="3" end="3"/>
                                            </p:txEl>
                                          </p:spTgt>
                                        </p:tgtEl>
                                        <p:attrNameLst>
                                          <p:attrName>style.visibility</p:attrName>
                                        </p:attrNameLst>
                                      </p:cBhvr>
                                      <p:to>
                                        <p:strVal val="visible"/>
                                      </p:to>
                                    </p:set>
                                    <p:animEffect transition="in" filter="fade">
                                      <p:cBhvr>
                                        <p:cTn id="22" dur="2000"/>
                                        <p:tgtEl>
                                          <p:spTgt spid="78851">
                                            <p:txEl>
                                              <p:pRg st="3" end="3"/>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78851">
                                            <p:txEl>
                                              <p:pRg st="4" end="4"/>
                                            </p:txEl>
                                          </p:spTgt>
                                        </p:tgtEl>
                                        <p:attrNameLst>
                                          <p:attrName>style.visibility</p:attrName>
                                        </p:attrNameLst>
                                      </p:cBhvr>
                                      <p:to>
                                        <p:strVal val="visible"/>
                                      </p:to>
                                    </p:set>
                                    <p:animEffect transition="in" filter="fade">
                                      <p:cBhvr>
                                        <p:cTn id="25" dur="2000"/>
                                        <p:tgtEl>
                                          <p:spTgt spid="78851">
                                            <p:txEl>
                                              <p:pRg st="4" end="4"/>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78851">
                                            <p:txEl>
                                              <p:pRg st="5" end="5"/>
                                            </p:txEl>
                                          </p:spTgt>
                                        </p:tgtEl>
                                        <p:attrNameLst>
                                          <p:attrName>style.visibility</p:attrName>
                                        </p:attrNameLst>
                                      </p:cBhvr>
                                      <p:to>
                                        <p:strVal val="visible"/>
                                      </p:to>
                                    </p:set>
                                    <p:animEffect transition="in" filter="fade">
                                      <p:cBhvr>
                                        <p:cTn id="28" dur="2000"/>
                                        <p:tgtEl>
                                          <p:spTgt spid="78851">
                                            <p:txEl>
                                              <p:pRg st="5" end="5"/>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78851">
                                            <p:txEl>
                                              <p:pRg st="6" end="6"/>
                                            </p:txEl>
                                          </p:spTgt>
                                        </p:tgtEl>
                                        <p:attrNameLst>
                                          <p:attrName>style.visibility</p:attrName>
                                        </p:attrNameLst>
                                      </p:cBhvr>
                                      <p:to>
                                        <p:strVal val="visible"/>
                                      </p:to>
                                    </p:set>
                                    <p:animEffect transition="in" filter="fade">
                                      <p:cBhvr>
                                        <p:cTn id="31" dur="2000"/>
                                        <p:tgtEl>
                                          <p:spTgt spid="78851">
                                            <p:txEl>
                                              <p:pRg st="6" end="6"/>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8851">
                                            <p:txEl>
                                              <p:pRg st="7" end="7"/>
                                            </p:txEl>
                                          </p:spTgt>
                                        </p:tgtEl>
                                        <p:attrNameLst>
                                          <p:attrName>style.visibility</p:attrName>
                                        </p:attrNameLst>
                                      </p:cBhvr>
                                      <p:to>
                                        <p:strVal val="visible"/>
                                      </p:to>
                                    </p:set>
                                    <p:animEffect transition="in" filter="fade">
                                      <p:cBhvr>
                                        <p:cTn id="34" dur="2000"/>
                                        <p:tgtEl>
                                          <p:spTgt spid="7885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850" grpId="0"/>
      <p:bldP spid="78851" grpId="0" build="p"/>
    </p:bldLst>
  </p:timing>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CA" dirty="0">
                <a:effectLst>
                  <a:outerShdw blurRad="38100" dist="38100" dir="2700000" algn="tl">
                    <a:srgbClr val="C0C0C0"/>
                  </a:outerShdw>
                </a:effectLst>
              </a:rPr>
              <a:t>Annual Transition Activities</a:t>
            </a:r>
            <a:endParaRPr lang="en-US" dirty="0">
              <a:effectLst>
                <a:outerShdw blurRad="38100" dist="38100" dir="2700000" algn="tl">
                  <a:srgbClr val="C0C0C0"/>
                </a:outerShdw>
              </a:effectLst>
            </a:endParaRPr>
          </a:p>
        </p:txBody>
      </p:sp>
      <p:sp>
        <p:nvSpPr>
          <p:cNvPr id="76803" name="Rectangle 3"/>
          <p:cNvSpPr>
            <a:spLocks noGrp="1" noChangeArrowheads="1"/>
          </p:cNvSpPr>
          <p:nvPr>
            <p:ph sz="quarter" idx="1"/>
          </p:nvPr>
        </p:nvSpPr>
        <p:spPr>
          <a:xfrm>
            <a:off x="533400" y="1524000"/>
            <a:ext cx="8153400" cy="4648200"/>
          </a:xfrm>
          <a:prstGeom prst="rect">
            <a:avLst/>
          </a:prstGeom>
        </p:spPr>
        <p:txBody>
          <a:bodyPr>
            <a:normAutofit/>
          </a:bodyPr>
          <a:lstStyle/>
          <a:p>
            <a:pPr>
              <a:lnSpc>
                <a:spcPct val="90000"/>
              </a:lnSpc>
              <a:buFont typeface="Wingdings" pitchFamily="2" charset="2"/>
              <a:buChar char="§"/>
            </a:pPr>
            <a:r>
              <a:rPr lang="en-CA" sz="2600" dirty="0"/>
              <a:t>Half-day Grade One and Grade 6 orientations for ECS and Grade 5 students</a:t>
            </a:r>
          </a:p>
          <a:p>
            <a:pPr algn="ctr">
              <a:lnSpc>
                <a:spcPct val="90000"/>
              </a:lnSpc>
              <a:buFont typeface="Wingdings" pitchFamily="2" charset="2"/>
              <a:buChar char="v"/>
            </a:pPr>
            <a:endParaRPr lang="en-CA" sz="2600" dirty="0"/>
          </a:p>
          <a:p>
            <a:pPr algn="ctr">
              <a:lnSpc>
                <a:spcPct val="90000"/>
              </a:lnSpc>
              <a:buFont typeface="Wingdings" pitchFamily="2" charset="2"/>
              <a:buNone/>
            </a:pPr>
            <a:r>
              <a:rPr lang="en-CA" sz="2600" i="1" dirty="0"/>
              <a:t>“</a:t>
            </a:r>
            <a:r>
              <a:rPr lang="en-US" sz="2600" i="1" dirty="0"/>
              <a:t>Thanks again, the orientation was a wonderful idea and must become an annual event. I just wish I could have thought of it!”</a:t>
            </a:r>
          </a:p>
          <a:p>
            <a:pPr algn="ctr">
              <a:lnSpc>
                <a:spcPct val="90000"/>
              </a:lnSpc>
              <a:buFont typeface="Wingdings" pitchFamily="2" charset="2"/>
              <a:buNone/>
            </a:pPr>
            <a:r>
              <a:rPr lang="en-US" sz="2600" dirty="0"/>
              <a:t>-Teacher</a:t>
            </a:r>
          </a:p>
          <a:p>
            <a:pPr algn="ctr">
              <a:lnSpc>
                <a:spcPct val="90000"/>
              </a:lnSpc>
              <a:buFont typeface="Wingdings" pitchFamily="2" charset="2"/>
              <a:buNone/>
            </a:pPr>
            <a:endParaRPr lang="en-US" sz="2600" dirty="0"/>
          </a:p>
          <a:p>
            <a:pPr algn="ctr">
              <a:lnSpc>
                <a:spcPct val="90000"/>
              </a:lnSpc>
              <a:buFont typeface="Wingdings" pitchFamily="2" charset="2"/>
              <a:buNone/>
            </a:pPr>
            <a:r>
              <a:rPr lang="en-US" sz="2600" i="1" dirty="0"/>
              <a:t>“It was extremely positive and reassuring.  They are excited to go into grade six!”</a:t>
            </a:r>
          </a:p>
          <a:p>
            <a:pPr algn="ctr">
              <a:lnSpc>
                <a:spcPct val="90000"/>
              </a:lnSpc>
              <a:buFont typeface="Wingdings" pitchFamily="2" charset="2"/>
              <a:buNone/>
            </a:pPr>
            <a:r>
              <a:rPr lang="en-US" sz="2600" dirty="0"/>
              <a:t>-Teacher</a:t>
            </a:r>
            <a:endParaRPr lang="en-CA" sz="2600" dirty="0"/>
          </a:p>
          <a:p>
            <a:pPr algn="ctr">
              <a:lnSpc>
                <a:spcPct val="90000"/>
              </a:lnSpc>
              <a:buFont typeface="Wingdings" pitchFamily="2" charset="2"/>
              <a:buNone/>
            </a:pPr>
            <a:endParaRPr lang="en-US" sz="2600" dirty="0"/>
          </a:p>
        </p:txBody>
      </p:sp>
    </p:spTree>
    <p:extLst>
      <p:ext uri="{BB962C8B-B14F-4D97-AF65-F5344CB8AC3E}">
        <p14:creationId xmlns:p14="http://schemas.microsoft.com/office/powerpoint/2010/main" xmlns="" val="37797051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6802"/>
                                        </p:tgtEl>
                                        <p:attrNameLst>
                                          <p:attrName>style.visibility</p:attrName>
                                        </p:attrNameLst>
                                      </p:cBhvr>
                                      <p:to>
                                        <p:strVal val="visible"/>
                                      </p:to>
                                    </p:set>
                                    <p:animEffect transition="in" filter="fade">
                                      <p:cBhvr>
                                        <p:cTn id="7" dur="2000"/>
                                        <p:tgtEl>
                                          <p:spTgt spid="7680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6803">
                                            <p:txEl>
                                              <p:pRg st="0" end="0"/>
                                            </p:txEl>
                                          </p:spTgt>
                                        </p:tgtEl>
                                        <p:attrNameLst>
                                          <p:attrName>style.visibility</p:attrName>
                                        </p:attrNameLst>
                                      </p:cBhvr>
                                      <p:to>
                                        <p:strVal val="visible"/>
                                      </p:to>
                                    </p:set>
                                    <p:animEffect transition="in" filter="fade">
                                      <p:cBhvr>
                                        <p:cTn id="12" dur="2000"/>
                                        <p:tgtEl>
                                          <p:spTgt spid="76803">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6803">
                                            <p:txEl>
                                              <p:pRg st="2" end="2"/>
                                            </p:txEl>
                                          </p:spTgt>
                                        </p:tgtEl>
                                        <p:attrNameLst>
                                          <p:attrName>style.visibility</p:attrName>
                                        </p:attrNameLst>
                                      </p:cBhvr>
                                      <p:to>
                                        <p:strVal val="visible"/>
                                      </p:to>
                                    </p:set>
                                    <p:animEffect transition="in" filter="fade">
                                      <p:cBhvr>
                                        <p:cTn id="17" dur="2000"/>
                                        <p:tgtEl>
                                          <p:spTgt spid="76803">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6803">
                                            <p:txEl>
                                              <p:pRg st="3" end="3"/>
                                            </p:txEl>
                                          </p:spTgt>
                                        </p:tgtEl>
                                        <p:attrNameLst>
                                          <p:attrName>style.visibility</p:attrName>
                                        </p:attrNameLst>
                                      </p:cBhvr>
                                      <p:to>
                                        <p:strVal val="visible"/>
                                      </p:to>
                                    </p:set>
                                    <p:animEffect transition="in" filter="fade">
                                      <p:cBhvr>
                                        <p:cTn id="22" dur="2000"/>
                                        <p:tgtEl>
                                          <p:spTgt spid="76803">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6803">
                                            <p:txEl>
                                              <p:pRg st="5" end="5"/>
                                            </p:txEl>
                                          </p:spTgt>
                                        </p:tgtEl>
                                        <p:attrNameLst>
                                          <p:attrName>style.visibility</p:attrName>
                                        </p:attrNameLst>
                                      </p:cBhvr>
                                      <p:to>
                                        <p:strVal val="visible"/>
                                      </p:to>
                                    </p:set>
                                    <p:animEffect transition="in" filter="fade">
                                      <p:cBhvr>
                                        <p:cTn id="27" dur="2000"/>
                                        <p:tgtEl>
                                          <p:spTgt spid="76803">
                                            <p:txEl>
                                              <p:pRg st="5" end="5"/>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6803">
                                            <p:txEl>
                                              <p:pRg st="6" end="6"/>
                                            </p:txEl>
                                          </p:spTgt>
                                        </p:tgtEl>
                                        <p:attrNameLst>
                                          <p:attrName>style.visibility</p:attrName>
                                        </p:attrNameLst>
                                      </p:cBhvr>
                                      <p:to>
                                        <p:strVal val="visible"/>
                                      </p:to>
                                    </p:set>
                                    <p:animEffect transition="in" filter="fade">
                                      <p:cBhvr>
                                        <p:cTn id="32" dur="2000"/>
                                        <p:tgtEl>
                                          <p:spTgt spid="7680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802" grpId="0"/>
      <p:bldP spid="76803" grpId="0" build="p"/>
    </p:bldLst>
  </p:timing>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7826" name="Rectangle 2"/>
          <p:cNvSpPr>
            <a:spLocks noGrp="1" noChangeArrowheads="1"/>
          </p:cNvSpPr>
          <p:nvPr>
            <p:ph sz="quarter" idx="1"/>
          </p:nvPr>
        </p:nvSpPr>
        <p:spPr>
          <a:xfrm>
            <a:off x="609600" y="381000"/>
            <a:ext cx="8077200" cy="6019800"/>
          </a:xfrm>
          <a:prstGeom prst="rect">
            <a:avLst/>
          </a:prstGeom>
        </p:spPr>
        <p:txBody>
          <a:bodyPr/>
          <a:lstStyle/>
          <a:p>
            <a:pPr>
              <a:buFont typeface="Wingdings" pitchFamily="2" charset="2"/>
              <a:buNone/>
            </a:pPr>
            <a:r>
              <a:rPr lang="en-CA" sz="4000" dirty="0">
                <a:effectLst>
                  <a:outerShdw blurRad="38100" dist="38100" dir="2700000" algn="tl">
                    <a:srgbClr val="C0C0C0"/>
                  </a:outerShdw>
                </a:effectLst>
              </a:rPr>
              <a:t>Grade 6 orientation…</a:t>
            </a:r>
          </a:p>
          <a:p>
            <a:pPr>
              <a:buFont typeface="Wingdings" pitchFamily="2" charset="2"/>
              <a:buNone/>
            </a:pPr>
            <a:endParaRPr lang="en-CA" sz="2800" i="1" dirty="0">
              <a:latin typeface="Book Antiqua" pitchFamily="18" charset="0"/>
            </a:endParaRPr>
          </a:p>
          <a:p>
            <a:pPr>
              <a:buFont typeface="Wingdings" pitchFamily="2" charset="2"/>
              <a:buNone/>
            </a:pPr>
            <a:endParaRPr lang="en-CA" sz="2800" i="1" dirty="0"/>
          </a:p>
          <a:p>
            <a:pPr>
              <a:buFont typeface="Wingdings" pitchFamily="2" charset="2"/>
              <a:buNone/>
            </a:pPr>
            <a:r>
              <a:rPr lang="en-CA" sz="2800" i="1" dirty="0"/>
              <a:t>“I wish we had this when I was going into grade 6. We were just thrown into junior high and figured it out ourselves!” </a:t>
            </a:r>
          </a:p>
          <a:p>
            <a:pPr>
              <a:buFont typeface="Wingdings" pitchFamily="2" charset="2"/>
              <a:buNone/>
            </a:pPr>
            <a:r>
              <a:rPr lang="en-CA" sz="1600" dirty="0"/>
              <a:t>–Student</a:t>
            </a:r>
          </a:p>
          <a:p>
            <a:pPr>
              <a:buFont typeface="Wingdings" pitchFamily="2" charset="2"/>
              <a:buNone/>
            </a:pPr>
            <a:endParaRPr lang="en-CA" sz="2800" dirty="0"/>
          </a:p>
          <a:p>
            <a:pPr>
              <a:buFont typeface="Wingdings" pitchFamily="2" charset="2"/>
              <a:buNone/>
            </a:pPr>
            <a:r>
              <a:rPr lang="en-CA" sz="2800" i="1" dirty="0"/>
              <a:t>“This is so cool! I’m so glad I know how to open my lock and read my timetable before I get to the junior high. It’s not that scary anymore.”</a:t>
            </a:r>
          </a:p>
          <a:p>
            <a:pPr>
              <a:buFont typeface="Wingdings" pitchFamily="2" charset="2"/>
              <a:buNone/>
            </a:pPr>
            <a:r>
              <a:rPr lang="en-CA" sz="1600" i="1" dirty="0"/>
              <a:t>-</a:t>
            </a:r>
            <a:r>
              <a:rPr lang="en-CA" sz="1600" dirty="0"/>
              <a:t>Student</a:t>
            </a:r>
          </a:p>
          <a:p>
            <a:pPr>
              <a:buFont typeface="Wingdings" pitchFamily="2" charset="2"/>
              <a:buNone/>
            </a:pPr>
            <a:endParaRPr lang="en-US" sz="2800" dirty="0"/>
          </a:p>
        </p:txBody>
      </p:sp>
    </p:spTree>
    <p:extLst>
      <p:ext uri="{BB962C8B-B14F-4D97-AF65-F5344CB8AC3E}">
        <p14:creationId xmlns:p14="http://schemas.microsoft.com/office/powerpoint/2010/main" xmlns="" val="251581013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7826">
                                            <p:txEl>
                                              <p:pRg st="0" end="0"/>
                                            </p:txEl>
                                          </p:spTgt>
                                        </p:tgtEl>
                                        <p:attrNameLst>
                                          <p:attrName>style.visibility</p:attrName>
                                        </p:attrNameLst>
                                      </p:cBhvr>
                                      <p:to>
                                        <p:strVal val="visible"/>
                                      </p:to>
                                    </p:set>
                                    <p:animEffect transition="in" filter="fade">
                                      <p:cBhvr>
                                        <p:cTn id="7" dur="2000"/>
                                        <p:tgtEl>
                                          <p:spTgt spid="7782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7826">
                                            <p:txEl>
                                              <p:pRg st="3" end="3"/>
                                            </p:txEl>
                                          </p:spTgt>
                                        </p:tgtEl>
                                        <p:attrNameLst>
                                          <p:attrName>style.visibility</p:attrName>
                                        </p:attrNameLst>
                                      </p:cBhvr>
                                      <p:to>
                                        <p:strVal val="visible"/>
                                      </p:to>
                                    </p:set>
                                    <p:animEffect transition="in" filter="fade">
                                      <p:cBhvr>
                                        <p:cTn id="12" dur="2000"/>
                                        <p:tgtEl>
                                          <p:spTgt spid="77826">
                                            <p:txEl>
                                              <p:pRg st="3" end="3"/>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7826">
                                            <p:txEl>
                                              <p:pRg st="4" end="4"/>
                                            </p:txEl>
                                          </p:spTgt>
                                        </p:tgtEl>
                                        <p:attrNameLst>
                                          <p:attrName>style.visibility</p:attrName>
                                        </p:attrNameLst>
                                      </p:cBhvr>
                                      <p:to>
                                        <p:strVal val="visible"/>
                                      </p:to>
                                    </p:set>
                                    <p:animEffect transition="in" filter="fade">
                                      <p:cBhvr>
                                        <p:cTn id="17" dur="2000"/>
                                        <p:tgtEl>
                                          <p:spTgt spid="77826">
                                            <p:txEl>
                                              <p:pRg st="4" end="4"/>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7826">
                                            <p:txEl>
                                              <p:pRg st="6" end="6"/>
                                            </p:txEl>
                                          </p:spTgt>
                                        </p:tgtEl>
                                        <p:attrNameLst>
                                          <p:attrName>style.visibility</p:attrName>
                                        </p:attrNameLst>
                                      </p:cBhvr>
                                      <p:to>
                                        <p:strVal val="visible"/>
                                      </p:to>
                                    </p:set>
                                    <p:animEffect transition="in" filter="fade">
                                      <p:cBhvr>
                                        <p:cTn id="22" dur="2000"/>
                                        <p:tgtEl>
                                          <p:spTgt spid="77826">
                                            <p:txEl>
                                              <p:pRg st="6" end="6"/>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7826">
                                            <p:txEl>
                                              <p:pRg st="7" end="7"/>
                                            </p:txEl>
                                          </p:spTgt>
                                        </p:tgtEl>
                                        <p:attrNameLst>
                                          <p:attrName>style.visibility</p:attrName>
                                        </p:attrNameLst>
                                      </p:cBhvr>
                                      <p:to>
                                        <p:strVal val="visible"/>
                                      </p:to>
                                    </p:set>
                                    <p:animEffect transition="in" filter="fade">
                                      <p:cBhvr>
                                        <p:cTn id="27" dur="2000"/>
                                        <p:tgtEl>
                                          <p:spTgt spid="77826">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7826" grpId="0" build="p"/>
    </p:bldLst>
  </p:timing>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6018" name="Title 1"/>
          <p:cNvSpPr>
            <a:spLocks noGrp="1"/>
          </p:cNvSpPr>
          <p:nvPr>
            <p:ph type="title" idx="4294967295"/>
          </p:nvPr>
        </p:nvSpPr>
        <p:spPr>
          <a:xfrm>
            <a:off x="0" y="214313"/>
            <a:ext cx="8229600" cy="928687"/>
          </a:xfrm>
        </p:spPr>
        <p:txBody>
          <a:bodyPr/>
          <a:lstStyle/>
          <a:p>
            <a:r>
              <a:rPr lang="en-CA" sz="3800" i="1" dirty="0">
                <a:effectLst>
                  <a:outerShdw blurRad="38100" dist="38100" dir="2700000" algn="tl">
                    <a:srgbClr val="C0C0C0"/>
                  </a:outerShdw>
                </a:effectLst>
              </a:rPr>
              <a:t>School Bus Program</a:t>
            </a:r>
          </a:p>
        </p:txBody>
      </p:sp>
      <p:sp>
        <p:nvSpPr>
          <p:cNvPr id="86019" name="Content Placeholder 2"/>
          <p:cNvSpPr>
            <a:spLocks noGrp="1"/>
          </p:cNvSpPr>
          <p:nvPr>
            <p:ph idx="4294967295"/>
          </p:nvPr>
        </p:nvSpPr>
        <p:spPr>
          <a:xfrm>
            <a:off x="0" y="1714500"/>
            <a:ext cx="8229600" cy="1428750"/>
          </a:xfrm>
        </p:spPr>
        <p:txBody>
          <a:bodyPr>
            <a:normAutofit/>
          </a:bodyPr>
          <a:lstStyle/>
          <a:p>
            <a:pPr>
              <a:buSzPct val="100000"/>
              <a:buFontTx/>
              <a:buChar char="•"/>
            </a:pPr>
            <a:r>
              <a:rPr lang="en-CA" sz="2800" dirty="0"/>
              <a:t>Initial driver comments: “This program will never work, nothing will change.”</a:t>
            </a:r>
          </a:p>
          <a:p>
            <a:pPr lvl="1">
              <a:buSzPct val="100000"/>
              <a:buFontTx/>
              <a:buChar char="•"/>
            </a:pPr>
            <a:r>
              <a:rPr lang="en-CA" dirty="0"/>
              <a:t>Now….</a:t>
            </a:r>
          </a:p>
          <a:p>
            <a:pPr lvl="1">
              <a:buSzPct val="100000"/>
              <a:buFontTx/>
              <a:buChar char="•"/>
            </a:pPr>
            <a:endParaRPr lang="en-CA" dirty="0"/>
          </a:p>
          <a:p>
            <a:pPr lvl="1">
              <a:buSzPct val="100000"/>
              <a:buFontTx/>
              <a:buChar char="•"/>
            </a:pPr>
            <a:endParaRPr lang="en-CA" b="1" dirty="0"/>
          </a:p>
          <a:p>
            <a:pPr>
              <a:buSzPct val="100000"/>
              <a:buFontTx/>
              <a:buChar char="•"/>
            </a:pPr>
            <a:endParaRPr lang="en-CA" b="1" dirty="0"/>
          </a:p>
        </p:txBody>
      </p:sp>
      <p:sp>
        <p:nvSpPr>
          <p:cNvPr id="86020" name="TextBox 4"/>
          <p:cNvSpPr txBox="1">
            <a:spLocks noChangeArrowheads="1"/>
          </p:cNvSpPr>
          <p:nvPr/>
        </p:nvSpPr>
        <p:spPr bwMode="auto">
          <a:xfrm>
            <a:off x="3286125" y="2571750"/>
            <a:ext cx="4940300" cy="9461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r>
              <a:rPr lang="en-CA" sz="2400" i="1" dirty="0">
                <a:ea typeface="ＭＳ Ｐゴシック" pitchFamily="28" charset="-128"/>
              </a:rPr>
              <a:t>“</a:t>
            </a:r>
            <a:r>
              <a:rPr lang="en-CA" sz="2800" i="1" dirty="0">
                <a:ea typeface="ＭＳ Ｐゴシック" pitchFamily="28" charset="-128"/>
              </a:rPr>
              <a:t>I have some of the best kids on the bus!”</a:t>
            </a:r>
          </a:p>
        </p:txBody>
      </p:sp>
      <p:sp>
        <p:nvSpPr>
          <p:cNvPr id="86021" name="TextBox 5"/>
          <p:cNvSpPr txBox="1">
            <a:spLocks noChangeArrowheads="1"/>
          </p:cNvSpPr>
          <p:nvPr/>
        </p:nvSpPr>
        <p:spPr bwMode="auto">
          <a:xfrm>
            <a:off x="228600" y="4000500"/>
            <a:ext cx="6415088" cy="519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algn="ctr" eaLnBrk="1" hangingPunct="1"/>
            <a:r>
              <a:rPr lang="en-CA" sz="2800" i="1" dirty="0">
                <a:ea typeface="ＭＳ Ｐゴシック" pitchFamily="28" charset="-128"/>
              </a:rPr>
              <a:t>“Lots of changes…</a:t>
            </a:r>
          </a:p>
        </p:txBody>
      </p:sp>
      <p:sp>
        <p:nvSpPr>
          <p:cNvPr id="86022" name="TextBox 9"/>
          <p:cNvSpPr txBox="1">
            <a:spLocks noChangeArrowheads="1"/>
          </p:cNvSpPr>
          <p:nvPr/>
        </p:nvSpPr>
        <p:spPr bwMode="auto">
          <a:xfrm>
            <a:off x="5857875" y="3500438"/>
            <a:ext cx="3000375" cy="519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eaLnBrk="1" hangingPunct="1"/>
            <a:r>
              <a:rPr lang="en-CA" b="1" i="1" dirty="0">
                <a:ea typeface="ＭＳ Ｐゴシック" pitchFamily="28" charset="-128"/>
              </a:rPr>
              <a:t>“</a:t>
            </a:r>
            <a:r>
              <a:rPr lang="en-CA" sz="2800" dirty="0">
                <a:ea typeface="ＭＳ Ｐゴシック" pitchFamily="28" charset="-128"/>
              </a:rPr>
              <a:t>Getting better!”</a:t>
            </a:r>
          </a:p>
        </p:txBody>
      </p:sp>
      <p:sp>
        <p:nvSpPr>
          <p:cNvPr id="86023" name="TextBox 10"/>
          <p:cNvSpPr txBox="1">
            <a:spLocks noChangeArrowheads="1"/>
          </p:cNvSpPr>
          <p:nvPr/>
        </p:nvSpPr>
        <p:spPr bwMode="auto">
          <a:xfrm>
            <a:off x="914400" y="5286375"/>
            <a:ext cx="7586663" cy="519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a:solidFill>
                  <a:schemeClr val="tx1"/>
                </a:solidFill>
                <a:latin typeface="Arial" charset="0"/>
              </a:defRPr>
            </a:lvl1pPr>
            <a:lvl2pPr marL="742950" indent="-285750">
              <a:defRPr>
                <a:solidFill>
                  <a:schemeClr val="tx1"/>
                </a:solidFill>
                <a:latin typeface="Arial" charset="0"/>
              </a:defRPr>
            </a:lvl2pPr>
            <a:lvl3pPr marL="1143000" indent="-228600">
              <a:defRPr>
                <a:solidFill>
                  <a:schemeClr val="tx1"/>
                </a:solidFill>
                <a:latin typeface="Arial" charset="0"/>
              </a:defRPr>
            </a:lvl3pPr>
            <a:lvl4pPr marL="1600200" indent="-228600">
              <a:defRPr>
                <a:solidFill>
                  <a:schemeClr val="tx1"/>
                </a:solidFill>
                <a:latin typeface="Arial" charset="0"/>
              </a:defRPr>
            </a:lvl4pPr>
            <a:lvl5pPr marL="2057400" indent="-228600">
              <a:defRPr>
                <a:solidFill>
                  <a:schemeClr val="tx1"/>
                </a:solidFill>
                <a:latin typeface="Arial" charset="0"/>
              </a:defRPr>
            </a:lvl5pPr>
            <a:lvl6pPr marL="2514600" indent="-228600" fontAlgn="base">
              <a:spcBef>
                <a:spcPct val="0"/>
              </a:spcBef>
              <a:spcAft>
                <a:spcPct val="0"/>
              </a:spcAft>
              <a:defRPr>
                <a:solidFill>
                  <a:schemeClr val="tx1"/>
                </a:solidFill>
                <a:latin typeface="Arial" charset="0"/>
              </a:defRPr>
            </a:lvl6pPr>
            <a:lvl7pPr marL="2971800" indent="-228600" fontAlgn="base">
              <a:spcBef>
                <a:spcPct val="0"/>
              </a:spcBef>
              <a:spcAft>
                <a:spcPct val="0"/>
              </a:spcAft>
              <a:defRPr>
                <a:solidFill>
                  <a:schemeClr val="tx1"/>
                </a:solidFill>
                <a:latin typeface="Arial" charset="0"/>
              </a:defRPr>
            </a:lvl7pPr>
            <a:lvl8pPr marL="3429000" indent="-228600" fontAlgn="base">
              <a:spcBef>
                <a:spcPct val="0"/>
              </a:spcBef>
              <a:spcAft>
                <a:spcPct val="0"/>
              </a:spcAft>
              <a:defRPr>
                <a:solidFill>
                  <a:schemeClr val="tx1"/>
                </a:solidFill>
                <a:latin typeface="Arial" charset="0"/>
              </a:defRPr>
            </a:lvl8pPr>
            <a:lvl9pPr marL="3886200" indent="-228600" fontAlgn="base">
              <a:spcBef>
                <a:spcPct val="0"/>
              </a:spcBef>
              <a:spcAft>
                <a:spcPct val="0"/>
              </a:spcAft>
              <a:defRPr>
                <a:solidFill>
                  <a:schemeClr val="tx1"/>
                </a:solidFill>
                <a:latin typeface="Arial" charset="0"/>
              </a:defRPr>
            </a:lvl9pPr>
          </a:lstStyle>
          <a:p>
            <a:pPr lvl="1" eaLnBrk="1" hangingPunct="1">
              <a:buFontTx/>
              <a:buChar char="•"/>
            </a:pPr>
            <a:r>
              <a:rPr lang="en-CA" sz="2800" dirty="0">
                <a:ea typeface="ＭＳ Ｐゴシック" pitchFamily="28" charset="-128"/>
              </a:rPr>
              <a:t>Significant improvement in driver retention</a:t>
            </a:r>
          </a:p>
        </p:txBody>
      </p:sp>
      <p:pic>
        <p:nvPicPr>
          <p:cNvPr id="86024" name="Picture 11" descr="j0183328"/>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3276600" y="914400"/>
            <a:ext cx="2147888" cy="781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xmlns="" val="145640912"/>
      </p:ext>
    </p:extLst>
  </p:cSld>
  <p:clrMapOvr>
    <a:masterClrMapping/>
  </p:clrMapOvr>
  <p:transition advTm="8000"/>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86018"/>
                                        </p:tgtEl>
                                        <p:attrNameLst>
                                          <p:attrName>style.visibility</p:attrName>
                                        </p:attrNameLst>
                                      </p:cBhvr>
                                      <p:to>
                                        <p:strVal val="visible"/>
                                      </p:to>
                                    </p:set>
                                    <p:animEffect transition="in" filter="fade">
                                      <p:cBhvr>
                                        <p:cTn id="7" dur="2000"/>
                                        <p:tgtEl>
                                          <p:spTgt spid="860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Calgary, AB</a:t>
            </a:r>
            <a:endParaRPr lang="en-US" dirty="0"/>
          </a:p>
        </p:txBody>
      </p:sp>
      <p:pic>
        <p:nvPicPr>
          <p:cNvPr id="5" name="Content Placeholder 4"/>
          <p:cNvPicPr>
            <a:picLocks noGrp="1" noChangeAspect="1"/>
          </p:cNvPicPr>
          <p:nvPr>
            <p:ph sz="quarter" idx="1"/>
          </p:nvPr>
        </p:nvPicPr>
        <p:blipFill>
          <a:blip r:embed="rId2" cstate="print">
            <a:extLst>
              <a:ext uri="{28A0092B-C50C-407E-A947-70E740481C1C}">
                <a14:useLocalDpi xmlns:a14="http://schemas.microsoft.com/office/drawing/2010/main" xmlns="" val="0"/>
              </a:ext>
            </a:extLst>
          </a:blip>
          <a:stretch>
            <a:fillRect/>
          </a:stretch>
        </p:blipFill>
        <p:spPr>
          <a:xfrm>
            <a:off x="2057401" y="2047841"/>
            <a:ext cx="5181598" cy="3448117"/>
          </a:xfrm>
        </p:spPr>
      </p:pic>
    </p:spTree>
    <p:extLst>
      <p:ext uri="{BB962C8B-B14F-4D97-AF65-F5344CB8AC3E}">
        <p14:creationId xmlns:p14="http://schemas.microsoft.com/office/powerpoint/2010/main" xmlns="" val="4204975069"/>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22" name="Rectangle 2"/>
          <p:cNvSpPr>
            <a:spLocks noGrp="1" noChangeArrowheads="1"/>
          </p:cNvSpPr>
          <p:nvPr>
            <p:ph sz="quarter" idx="1"/>
          </p:nvPr>
        </p:nvSpPr>
        <p:spPr>
          <a:xfrm>
            <a:off x="381000" y="1905000"/>
            <a:ext cx="8305800" cy="4419600"/>
          </a:xfrm>
          <a:prstGeom prst="rect">
            <a:avLst/>
          </a:prstGeom>
        </p:spPr>
        <p:txBody>
          <a:bodyPr>
            <a:normAutofit/>
          </a:bodyPr>
          <a:lstStyle/>
          <a:p>
            <a:pPr algn="ctr">
              <a:buFont typeface="Wingdings" pitchFamily="2" charset="2"/>
              <a:buNone/>
            </a:pPr>
            <a:r>
              <a:rPr lang="en-CA" i="1" dirty="0">
                <a:latin typeface="Bell MT" pitchFamily="18" charset="0"/>
              </a:rPr>
              <a:t>“</a:t>
            </a:r>
            <a:r>
              <a:rPr lang="en-CA" b="1" i="1" dirty="0">
                <a:latin typeface="Book Antiqua" pitchFamily="18" charset="0"/>
              </a:rPr>
              <a:t>When I grow up, I want to be a School Counsellor just like the one in our school, so that I can help kids with their problems.”</a:t>
            </a:r>
          </a:p>
          <a:p>
            <a:pPr algn="ctr">
              <a:buFont typeface="Wingdings" pitchFamily="2" charset="2"/>
              <a:buNone/>
            </a:pPr>
            <a:endParaRPr lang="en-CA" b="1" i="1" dirty="0">
              <a:latin typeface="Book Antiqua" pitchFamily="18" charset="0"/>
            </a:endParaRPr>
          </a:p>
          <a:p>
            <a:pPr algn="ctr">
              <a:buFont typeface="Wingdings" pitchFamily="2" charset="2"/>
              <a:buNone/>
            </a:pPr>
            <a:r>
              <a:rPr lang="en-CA" sz="1800" b="1" dirty="0">
                <a:latin typeface="Book Antiqua" pitchFamily="18" charset="0"/>
              </a:rPr>
              <a:t>-Student’s writing in the year book</a:t>
            </a:r>
          </a:p>
          <a:p>
            <a:pPr algn="ctr">
              <a:buFont typeface="Wingdings" pitchFamily="2" charset="2"/>
              <a:buNone/>
            </a:pPr>
            <a:endParaRPr lang="en-US" dirty="0"/>
          </a:p>
          <a:p>
            <a:pPr>
              <a:buFont typeface="Wingdings" pitchFamily="2" charset="2"/>
              <a:buNone/>
            </a:pPr>
            <a:endParaRPr lang="en-US" dirty="0"/>
          </a:p>
        </p:txBody>
      </p:sp>
    </p:spTree>
    <p:extLst>
      <p:ext uri="{BB962C8B-B14F-4D97-AF65-F5344CB8AC3E}">
        <p14:creationId xmlns:p14="http://schemas.microsoft.com/office/powerpoint/2010/main" xmlns="" val="189097481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1922">
                                            <p:txEl>
                                              <p:pRg st="0" end="0"/>
                                            </p:txEl>
                                          </p:spTgt>
                                        </p:tgtEl>
                                        <p:attrNameLst>
                                          <p:attrName>style.visibility</p:attrName>
                                        </p:attrNameLst>
                                      </p:cBhvr>
                                      <p:to>
                                        <p:strVal val="visible"/>
                                      </p:to>
                                    </p:set>
                                    <p:animEffect transition="in" filter="fade">
                                      <p:cBhvr>
                                        <p:cTn id="7" dur="2000"/>
                                        <p:tgtEl>
                                          <p:spTgt spid="81922">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1922">
                                            <p:txEl>
                                              <p:pRg st="2" end="2"/>
                                            </p:txEl>
                                          </p:spTgt>
                                        </p:tgtEl>
                                        <p:attrNameLst>
                                          <p:attrName>style.visibility</p:attrName>
                                        </p:attrNameLst>
                                      </p:cBhvr>
                                      <p:to>
                                        <p:strVal val="visible"/>
                                      </p:to>
                                    </p:set>
                                    <p:animEffect transition="in" filter="fade">
                                      <p:cBhvr>
                                        <p:cTn id="12" dur="2000"/>
                                        <p:tgtEl>
                                          <p:spTgt spid="8192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22" grpId="0" build="p"/>
    </p:bld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n-US" dirty="0"/>
              <a:t>Conclusion</a:t>
            </a:r>
          </a:p>
        </p:txBody>
      </p:sp>
      <p:sp>
        <p:nvSpPr>
          <p:cNvPr id="50179" name="Rectangle 3"/>
          <p:cNvSpPr>
            <a:spLocks noGrp="1" noChangeArrowheads="1"/>
          </p:cNvSpPr>
          <p:nvPr>
            <p:ph sz="quarter" idx="1"/>
          </p:nvPr>
        </p:nvSpPr>
        <p:spPr>
          <a:xfrm>
            <a:off x="381000" y="1600200"/>
            <a:ext cx="8458200" cy="4648200"/>
          </a:xfrm>
          <a:prstGeom prst="rect">
            <a:avLst/>
          </a:prstGeom>
        </p:spPr>
        <p:txBody>
          <a:bodyPr>
            <a:normAutofit fontScale="92500" lnSpcReduction="10000"/>
          </a:bodyPr>
          <a:lstStyle/>
          <a:p>
            <a:pPr>
              <a:lnSpc>
                <a:spcPct val="90000"/>
              </a:lnSpc>
            </a:pPr>
            <a:r>
              <a:rPr lang="en-US" sz="2800" dirty="0"/>
              <a:t>Whole school or universal mental health programming has the potential to change the culture of a school</a:t>
            </a:r>
          </a:p>
          <a:p>
            <a:pPr>
              <a:lnSpc>
                <a:spcPct val="90000"/>
              </a:lnSpc>
            </a:pPr>
            <a:r>
              <a:rPr lang="en-US" sz="2800" dirty="0"/>
              <a:t>Counsellors can maximize their influence</a:t>
            </a:r>
          </a:p>
          <a:p>
            <a:pPr>
              <a:lnSpc>
                <a:spcPct val="90000"/>
              </a:lnSpc>
            </a:pPr>
            <a:r>
              <a:rPr lang="en-US" sz="2800" dirty="0"/>
              <a:t>Very little ‘counselling” may be done, but counsellors have a key role in developing and leading programming.</a:t>
            </a:r>
          </a:p>
          <a:p>
            <a:pPr>
              <a:lnSpc>
                <a:spcPct val="90000"/>
              </a:lnSpc>
            </a:pPr>
            <a:r>
              <a:rPr lang="en-US" sz="2800" dirty="0"/>
              <a:t>Whole school mental health programming sets the stage for effective therapy, when it is needed.</a:t>
            </a:r>
          </a:p>
          <a:p>
            <a:pPr>
              <a:lnSpc>
                <a:spcPct val="90000"/>
              </a:lnSpc>
            </a:pPr>
            <a:r>
              <a:rPr lang="en-US" sz="2800" dirty="0"/>
              <a:t>Cross-cultural service delivery requires more than just learning about “the other.” It requires attention to the world view of the community and appreciation of one’s own culture and privilege.</a:t>
            </a:r>
          </a:p>
          <a:p>
            <a:pPr>
              <a:lnSpc>
                <a:spcPct val="90000"/>
              </a:lnSpc>
            </a:pPr>
            <a:endParaRPr lang="en-US" sz="2400" dirty="0"/>
          </a:p>
        </p:txBody>
      </p:sp>
    </p:spTree>
    <p:extLst>
      <p:ext uri="{BB962C8B-B14F-4D97-AF65-F5344CB8AC3E}">
        <p14:creationId xmlns:p14="http://schemas.microsoft.com/office/powerpoint/2010/main" xmlns="" val="31022986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0178"/>
                                        </p:tgtEl>
                                        <p:attrNameLst>
                                          <p:attrName>style.visibility</p:attrName>
                                        </p:attrNameLst>
                                      </p:cBhvr>
                                      <p:to>
                                        <p:strVal val="visible"/>
                                      </p:to>
                                    </p:set>
                                    <p:animEffect transition="in" filter="fade">
                                      <p:cBhvr>
                                        <p:cTn id="7" dur="2000"/>
                                        <p:tgtEl>
                                          <p:spTgt spid="5017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0179">
                                            <p:txEl>
                                              <p:pRg st="0" end="0"/>
                                            </p:txEl>
                                          </p:spTgt>
                                        </p:tgtEl>
                                        <p:attrNameLst>
                                          <p:attrName>style.visibility</p:attrName>
                                        </p:attrNameLst>
                                      </p:cBhvr>
                                      <p:to>
                                        <p:strVal val="visible"/>
                                      </p:to>
                                    </p:set>
                                    <p:animEffect transition="in" filter="fade">
                                      <p:cBhvr>
                                        <p:cTn id="12" dur="2000"/>
                                        <p:tgtEl>
                                          <p:spTgt spid="50179">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0179">
                                            <p:txEl>
                                              <p:pRg st="1" end="1"/>
                                            </p:txEl>
                                          </p:spTgt>
                                        </p:tgtEl>
                                        <p:attrNameLst>
                                          <p:attrName>style.visibility</p:attrName>
                                        </p:attrNameLst>
                                      </p:cBhvr>
                                      <p:to>
                                        <p:strVal val="visible"/>
                                      </p:to>
                                    </p:set>
                                    <p:animEffect transition="in" filter="fade">
                                      <p:cBhvr>
                                        <p:cTn id="17" dur="2000"/>
                                        <p:tgtEl>
                                          <p:spTgt spid="50179">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0179">
                                            <p:txEl>
                                              <p:pRg st="2" end="2"/>
                                            </p:txEl>
                                          </p:spTgt>
                                        </p:tgtEl>
                                        <p:attrNameLst>
                                          <p:attrName>style.visibility</p:attrName>
                                        </p:attrNameLst>
                                      </p:cBhvr>
                                      <p:to>
                                        <p:strVal val="visible"/>
                                      </p:to>
                                    </p:set>
                                    <p:animEffect transition="in" filter="fade">
                                      <p:cBhvr>
                                        <p:cTn id="22" dur="2000"/>
                                        <p:tgtEl>
                                          <p:spTgt spid="50179">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0179">
                                            <p:txEl>
                                              <p:pRg st="3" end="3"/>
                                            </p:txEl>
                                          </p:spTgt>
                                        </p:tgtEl>
                                        <p:attrNameLst>
                                          <p:attrName>style.visibility</p:attrName>
                                        </p:attrNameLst>
                                      </p:cBhvr>
                                      <p:to>
                                        <p:strVal val="visible"/>
                                      </p:to>
                                    </p:set>
                                    <p:animEffect transition="in" filter="fade">
                                      <p:cBhvr>
                                        <p:cTn id="27" dur="2000"/>
                                        <p:tgtEl>
                                          <p:spTgt spid="50179">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0179">
                                            <p:txEl>
                                              <p:pRg st="4" end="4"/>
                                            </p:txEl>
                                          </p:spTgt>
                                        </p:tgtEl>
                                        <p:attrNameLst>
                                          <p:attrName>style.visibility</p:attrName>
                                        </p:attrNameLst>
                                      </p:cBhvr>
                                      <p:to>
                                        <p:strVal val="visible"/>
                                      </p:to>
                                    </p:set>
                                    <p:animEffect transition="in" filter="fade">
                                      <p:cBhvr>
                                        <p:cTn id="32" dur="2000"/>
                                        <p:tgtEl>
                                          <p:spTgt spid="5017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78" grpId="0"/>
      <p:bldP spid="50179"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Calgary, AB</a:t>
            </a:r>
            <a:endParaRPr lang="en-US" dirty="0"/>
          </a:p>
        </p:txBody>
      </p:sp>
      <p:pic>
        <p:nvPicPr>
          <p:cNvPr id="5" name="Content Placeholder 4"/>
          <p:cNvPicPr>
            <a:picLocks noGrp="1" noChangeAspect="1"/>
          </p:cNvPicPr>
          <p:nvPr>
            <p:ph sz="quarter" idx="1"/>
          </p:nvPr>
        </p:nvPicPr>
        <p:blipFill>
          <a:blip r:embed="rId3" cstate="print">
            <a:extLst>
              <a:ext uri="{28A0092B-C50C-407E-A947-70E740481C1C}">
                <a14:useLocalDpi xmlns:a14="http://schemas.microsoft.com/office/drawing/2010/main" xmlns="" val="0"/>
              </a:ext>
            </a:extLst>
          </a:blip>
          <a:stretch>
            <a:fillRect/>
          </a:stretch>
        </p:blipFill>
        <p:spPr>
          <a:xfrm>
            <a:off x="2349455" y="2047841"/>
            <a:ext cx="4597489" cy="3448117"/>
          </a:xfrm>
        </p:spPr>
      </p:pic>
    </p:spTree>
    <p:extLst>
      <p:ext uri="{BB962C8B-B14F-4D97-AF65-F5344CB8AC3E}">
        <p14:creationId xmlns:p14="http://schemas.microsoft.com/office/powerpoint/2010/main" xmlns="" val="3081052022"/>
      </p:ext>
    </p:extLst>
  </p:cSld>
  <p:clrMapOvr>
    <a:masterClrMapping/>
  </p:clrMapOvr>
  <mc:AlternateContent xmlns:mc="http://schemas.openxmlformats.org/markup-compatibility/2006">
    <mc:Choice xmlns:p14="http://schemas.microsoft.com/office/powerpoint/2010/main" xmlns="" Requires="p14">
      <p:transition spd="med" p14:dur="700">
        <p:fade/>
      </p:transition>
    </mc:Choice>
    <mc:Fallback>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US" altLang="zh-CN" sz="4000" i="1" dirty="0">
                <a:effectLst>
                  <a:outerShdw blurRad="38100" dist="38100" dir="2700000" algn="tl">
                    <a:srgbClr val="C0C0C0"/>
                  </a:outerShdw>
                </a:effectLst>
                <a:ea typeface="宋体" charset="-122"/>
              </a:rPr>
              <a:t>Foundations</a:t>
            </a:r>
            <a:endParaRPr lang="en-US" sz="4000" i="1" dirty="0">
              <a:effectLst>
                <a:outerShdw blurRad="38100" dist="38100" dir="2700000" algn="tl">
                  <a:srgbClr val="C0C0C0"/>
                </a:outerShdw>
              </a:effectLst>
              <a:ea typeface="宋体" charset="-122"/>
            </a:endParaRPr>
          </a:p>
        </p:txBody>
      </p:sp>
      <p:sp>
        <p:nvSpPr>
          <p:cNvPr id="14339" name="Rectangle 3"/>
          <p:cNvSpPr>
            <a:spLocks noGrp="1" noChangeArrowheads="1"/>
          </p:cNvSpPr>
          <p:nvPr>
            <p:ph sz="quarter" idx="1"/>
          </p:nvPr>
        </p:nvSpPr>
        <p:spPr>
          <a:xfrm>
            <a:off x="457200" y="2133600"/>
            <a:ext cx="8229600" cy="4572000"/>
          </a:xfrm>
          <a:prstGeom prst="rect">
            <a:avLst/>
          </a:prstGeom>
        </p:spPr>
        <p:txBody>
          <a:bodyPr/>
          <a:lstStyle/>
          <a:p>
            <a:pPr>
              <a:lnSpc>
                <a:spcPct val="90000"/>
              </a:lnSpc>
            </a:pPr>
            <a:r>
              <a:rPr lang="en-US" altLang="zh-CN" sz="2600" dirty="0">
                <a:ea typeface="宋体" charset="-122"/>
              </a:rPr>
              <a:t>Ecosystemic theory</a:t>
            </a:r>
          </a:p>
          <a:p>
            <a:pPr lvl="1">
              <a:lnSpc>
                <a:spcPct val="90000"/>
              </a:lnSpc>
            </a:pPr>
            <a:r>
              <a:rPr lang="en-US" altLang="zh-CN" sz="2200" dirty="0">
                <a:ea typeface="宋体" charset="-122"/>
              </a:rPr>
              <a:t>Microsystem, mesosystem, exosystem, and macrosystem</a:t>
            </a:r>
          </a:p>
          <a:p>
            <a:pPr>
              <a:lnSpc>
                <a:spcPct val="90000"/>
              </a:lnSpc>
            </a:pPr>
            <a:r>
              <a:rPr lang="en-US" altLang="zh-CN" sz="2700" dirty="0">
                <a:ea typeface="宋体" charset="-122"/>
              </a:rPr>
              <a:t>Resilience literature</a:t>
            </a:r>
          </a:p>
          <a:p>
            <a:pPr lvl="1">
              <a:lnSpc>
                <a:spcPct val="90000"/>
              </a:lnSpc>
            </a:pPr>
            <a:r>
              <a:rPr lang="en-US" altLang="zh-CN" sz="2200" dirty="0">
                <a:ea typeface="宋体" charset="-122"/>
              </a:rPr>
              <a:t>Relationships, connections, having a confidante</a:t>
            </a:r>
          </a:p>
          <a:p>
            <a:pPr lvl="1">
              <a:lnSpc>
                <a:spcPct val="90000"/>
              </a:lnSpc>
            </a:pPr>
            <a:r>
              <a:rPr lang="en-US" altLang="zh-CN" sz="2200" dirty="0">
                <a:ea typeface="宋体" charset="-122"/>
              </a:rPr>
              <a:t>Skills/interests</a:t>
            </a:r>
          </a:p>
          <a:p>
            <a:pPr lvl="1">
              <a:lnSpc>
                <a:spcPct val="90000"/>
              </a:lnSpc>
            </a:pPr>
            <a:r>
              <a:rPr lang="en-US" altLang="zh-CN" sz="2200" dirty="0">
                <a:ea typeface="宋体" charset="-122"/>
              </a:rPr>
              <a:t>Values</a:t>
            </a:r>
          </a:p>
          <a:p>
            <a:pPr>
              <a:lnSpc>
                <a:spcPct val="90000"/>
              </a:lnSpc>
            </a:pPr>
            <a:r>
              <a:rPr lang="en-US" altLang="zh-CN" sz="2700" dirty="0">
                <a:ea typeface="宋体" charset="-122"/>
              </a:rPr>
              <a:t>Family therapy (Kenneth Hardy)</a:t>
            </a:r>
          </a:p>
          <a:p>
            <a:pPr lvl="1">
              <a:lnSpc>
                <a:spcPct val="90000"/>
              </a:lnSpc>
            </a:pPr>
            <a:r>
              <a:rPr lang="en-US" altLang="zh-CN" sz="2200" dirty="0">
                <a:ea typeface="宋体" charset="-122"/>
              </a:rPr>
              <a:t>Context</a:t>
            </a:r>
          </a:p>
          <a:p>
            <a:pPr lvl="1">
              <a:lnSpc>
                <a:spcPct val="90000"/>
              </a:lnSpc>
            </a:pPr>
            <a:r>
              <a:rPr lang="en-US" altLang="zh-CN" sz="2200" dirty="0">
                <a:ea typeface="宋体" charset="-122"/>
              </a:rPr>
              <a:t>Relationships</a:t>
            </a:r>
          </a:p>
          <a:p>
            <a:pPr lvl="1">
              <a:lnSpc>
                <a:spcPct val="90000"/>
              </a:lnSpc>
            </a:pPr>
            <a:r>
              <a:rPr lang="en-US" altLang="zh-CN" sz="2200" dirty="0">
                <a:ea typeface="宋体" charset="-122"/>
              </a:rPr>
              <a:t>Interactions</a:t>
            </a:r>
          </a:p>
        </p:txBody>
      </p:sp>
    </p:spTree>
    <p:extLst>
      <p:ext uri="{BB962C8B-B14F-4D97-AF65-F5344CB8AC3E}">
        <p14:creationId xmlns:p14="http://schemas.microsoft.com/office/powerpoint/2010/main" xmlns="" val="58850491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fade">
                                      <p:cBhvr>
                                        <p:cTn id="7" dur="2000"/>
                                        <p:tgtEl>
                                          <p:spTgt spid="1433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339">
                                            <p:txEl>
                                              <p:pRg st="0" end="0"/>
                                            </p:txEl>
                                          </p:spTgt>
                                        </p:tgtEl>
                                        <p:attrNameLst>
                                          <p:attrName>style.visibility</p:attrName>
                                        </p:attrNameLst>
                                      </p:cBhvr>
                                      <p:to>
                                        <p:strVal val="visible"/>
                                      </p:to>
                                    </p:set>
                                    <p:animEffect transition="in" filter="fade">
                                      <p:cBhvr>
                                        <p:cTn id="12" dur="2000"/>
                                        <p:tgtEl>
                                          <p:spTgt spid="14339">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4339">
                                            <p:txEl>
                                              <p:pRg st="1" end="1"/>
                                            </p:txEl>
                                          </p:spTgt>
                                        </p:tgtEl>
                                        <p:attrNameLst>
                                          <p:attrName>style.visibility</p:attrName>
                                        </p:attrNameLst>
                                      </p:cBhvr>
                                      <p:to>
                                        <p:strVal val="visible"/>
                                      </p:to>
                                    </p:set>
                                    <p:animEffect transition="in" filter="fade">
                                      <p:cBhvr>
                                        <p:cTn id="15" dur="2000"/>
                                        <p:tgtEl>
                                          <p:spTgt spid="14339">
                                            <p:txEl>
                                              <p:pRg st="1" end="1"/>
                                            </p:txEl>
                                          </p:spTgt>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4339">
                                            <p:txEl>
                                              <p:pRg st="2" end="2"/>
                                            </p:txEl>
                                          </p:spTgt>
                                        </p:tgtEl>
                                        <p:attrNameLst>
                                          <p:attrName>style.visibility</p:attrName>
                                        </p:attrNameLst>
                                      </p:cBhvr>
                                      <p:to>
                                        <p:strVal val="visible"/>
                                      </p:to>
                                    </p:set>
                                    <p:animEffect transition="in" filter="fade">
                                      <p:cBhvr>
                                        <p:cTn id="20" dur="2000"/>
                                        <p:tgtEl>
                                          <p:spTgt spid="14339">
                                            <p:txEl>
                                              <p:pRg st="2" end="2"/>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4339">
                                            <p:txEl>
                                              <p:pRg st="3" end="3"/>
                                            </p:txEl>
                                          </p:spTgt>
                                        </p:tgtEl>
                                        <p:attrNameLst>
                                          <p:attrName>style.visibility</p:attrName>
                                        </p:attrNameLst>
                                      </p:cBhvr>
                                      <p:to>
                                        <p:strVal val="visible"/>
                                      </p:to>
                                    </p:set>
                                    <p:animEffect transition="in" filter="fade">
                                      <p:cBhvr>
                                        <p:cTn id="23" dur="2000"/>
                                        <p:tgtEl>
                                          <p:spTgt spid="14339">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4339">
                                            <p:txEl>
                                              <p:pRg st="4" end="4"/>
                                            </p:txEl>
                                          </p:spTgt>
                                        </p:tgtEl>
                                        <p:attrNameLst>
                                          <p:attrName>style.visibility</p:attrName>
                                        </p:attrNameLst>
                                      </p:cBhvr>
                                      <p:to>
                                        <p:strVal val="visible"/>
                                      </p:to>
                                    </p:set>
                                    <p:animEffect transition="in" filter="fade">
                                      <p:cBhvr>
                                        <p:cTn id="26" dur="2000"/>
                                        <p:tgtEl>
                                          <p:spTgt spid="14339">
                                            <p:txEl>
                                              <p:pRg st="4" end="4"/>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4339">
                                            <p:txEl>
                                              <p:pRg st="5" end="5"/>
                                            </p:txEl>
                                          </p:spTgt>
                                        </p:tgtEl>
                                        <p:attrNameLst>
                                          <p:attrName>style.visibility</p:attrName>
                                        </p:attrNameLst>
                                      </p:cBhvr>
                                      <p:to>
                                        <p:strVal val="visible"/>
                                      </p:to>
                                    </p:set>
                                    <p:animEffect transition="in" filter="fade">
                                      <p:cBhvr>
                                        <p:cTn id="29" dur="2000"/>
                                        <p:tgtEl>
                                          <p:spTgt spid="14339">
                                            <p:txEl>
                                              <p:pRg st="5" end="5"/>
                                            </p:txEl>
                                          </p:spTgt>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4339">
                                            <p:txEl>
                                              <p:pRg st="6" end="6"/>
                                            </p:txEl>
                                          </p:spTgt>
                                        </p:tgtEl>
                                        <p:attrNameLst>
                                          <p:attrName>style.visibility</p:attrName>
                                        </p:attrNameLst>
                                      </p:cBhvr>
                                      <p:to>
                                        <p:strVal val="visible"/>
                                      </p:to>
                                    </p:set>
                                    <p:animEffect transition="in" filter="fade">
                                      <p:cBhvr>
                                        <p:cTn id="34" dur="2000"/>
                                        <p:tgtEl>
                                          <p:spTgt spid="14339">
                                            <p:txEl>
                                              <p:pRg st="6" end="6"/>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14339">
                                            <p:txEl>
                                              <p:pRg st="7" end="7"/>
                                            </p:txEl>
                                          </p:spTgt>
                                        </p:tgtEl>
                                        <p:attrNameLst>
                                          <p:attrName>style.visibility</p:attrName>
                                        </p:attrNameLst>
                                      </p:cBhvr>
                                      <p:to>
                                        <p:strVal val="visible"/>
                                      </p:to>
                                    </p:set>
                                    <p:animEffect transition="in" filter="fade">
                                      <p:cBhvr>
                                        <p:cTn id="37" dur="2000"/>
                                        <p:tgtEl>
                                          <p:spTgt spid="14339">
                                            <p:txEl>
                                              <p:pRg st="7" end="7"/>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4339">
                                            <p:txEl>
                                              <p:pRg st="8" end="8"/>
                                            </p:txEl>
                                          </p:spTgt>
                                        </p:tgtEl>
                                        <p:attrNameLst>
                                          <p:attrName>style.visibility</p:attrName>
                                        </p:attrNameLst>
                                      </p:cBhvr>
                                      <p:to>
                                        <p:strVal val="visible"/>
                                      </p:to>
                                    </p:set>
                                    <p:animEffect transition="in" filter="fade">
                                      <p:cBhvr>
                                        <p:cTn id="40" dur="2000"/>
                                        <p:tgtEl>
                                          <p:spTgt spid="14339">
                                            <p:txEl>
                                              <p:pRg st="8" end="8"/>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4339">
                                            <p:txEl>
                                              <p:pRg st="9" end="9"/>
                                            </p:txEl>
                                          </p:spTgt>
                                        </p:tgtEl>
                                        <p:attrNameLst>
                                          <p:attrName>style.visibility</p:attrName>
                                        </p:attrNameLst>
                                      </p:cBhvr>
                                      <p:to>
                                        <p:strVal val="visible"/>
                                      </p:to>
                                    </p:set>
                                    <p:animEffect transition="in" filter="fade">
                                      <p:cBhvr>
                                        <p:cTn id="43" dur="2000"/>
                                        <p:tgtEl>
                                          <p:spTgt spid="1433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p:bldP spid="14339" grpId="0" build="p"/>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r>
              <a:rPr lang="en-US" altLang="zh-CN" sz="4000" i="1" dirty="0">
                <a:effectLst>
                  <a:outerShdw blurRad="38100" dist="38100" dir="2700000" algn="tl">
                    <a:srgbClr val="C0C0C0"/>
                  </a:outerShdw>
                </a:effectLst>
                <a:ea typeface="宋体" charset="-122"/>
              </a:rPr>
              <a:t>The InterSSCT </a:t>
            </a:r>
            <a:r>
              <a:rPr lang="en-US" altLang="zh-CN" sz="4000" i="1" dirty="0" smtClean="0">
                <a:effectLst>
                  <a:outerShdw blurRad="38100" dist="38100" dir="2700000" algn="tl">
                    <a:srgbClr val="C0C0C0"/>
                  </a:outerShdw>
                </a:effectLst>
                <a:ea typeface="宋体" charset="-122"/>
              </a:rPr>
              <a:t> (“intersect”) Model</a:t>
            </a:r>
            <a:endParaRPr lang="en-US" sz="4000" i="1" dirty="0">
              <a:effectLst>
                <a:outerShdw blurRad="38100" dist="38100" dir="2700000" algn="tl">
                  <a:srgbClr val="C0C0C0"/>
                </a:outerShdw>
              </a:effectLst>
              <a:ea typeface="宋体" charset="-122"/>
            </a:endParaRPr>
          </a:p>
        </p:txBody>
      </p:sp>
      <p:sp>
        <p:nvSpPr>
          <p:cNvPr id="59395" name="Rectangle 3"/>
          <p:cNvSpPr>
            <a:spLocks noGrp="1" noChangeArrowheads="1"/>
          </p:cNvSpPr>
          <p:nvPr>
            <p:ph sz="quarter" idx="1"/>
          </p:nvPr>
        </p:nvSpPr>
        <p:spPr>
          <a:xfrm>
            <a:off x="457200" y="2133600"/>
            <a:ext cx="8229600" cy="4419600"/>
          </a:xfrm>
          <a:prstGeom prst="rect">
            <a:avLst/>
          </a:prstGeom>
        </p:spPr>
        <p:txBody>
          <a:bodyPr>
            <a:normAutofit/>
          </a:bodyPr>
          <a:lstStyle/>
          <a:p>
            <a:pPr>
              <a:lnSpc>
                <a:spcPct val="90000"/>
              </a:lnSpc>
              <a:buFont typeface="Wingdings" pitchFamily="2" charset="2"/>
              <a:buNone/>
            </a:pPr>
            <a:r>
              <a:rPr lang="en-US" altLang="zh-CN" sz="3100" b="1" dirty="0">
                <a:ea typeface="宋体" charset="-122"/>
              </a:rPr>
              <a:t>Inter</a:t>
            </a:r>
            <a:r>
              <a:rPr lang="en-US" altLang="zh-CN" sz="3000" dirty="0">
                <a:ea typeface="宋体" charset="-122"/>
              </a:rPr>
              <a:t>faces</a:t>
            </a:r>
          </a:p>
          <a:p>
            <a:pPr>
              <a:lnSpc>
                <a:spcPct val="90000"/>
              </a:lnSpc>
              <a:buFont typeface="Wingdings" pitchFamily="2" charset="2"/>
              <a:buNone/>
            </a:pPr>
            <a:r>
              <a:rPr lang="en-US" altLang="zh-CN" sz="3100" b="1" dirty="0">
                <a:ea typeface="宋体" charset="-122"/>
              </a:rPr>
              <a:t>S</a:t>
            </a:r>
            <a:r>
              <a:rPr lang="en-US" altLang="zh-CN" sz="3000" dirty="0">
                <a:ea typeface="宋体" charset="-122"/>
              </a:rPr>
              <a:t>ystems</a:t>
            </a:r>
          </a:p>
          <a:p>
            <a:pPr>
              <a:lnSpc>
                <a:spcPct val="90000"/>
              </a:lnSpc>
              <a:buFont typeface="Wingdings" pitchFamily="2" charset="2"/>
              <a:buNone/>
            </a:pPr>
            <a:r>
              <a:rPr lang="en-US" altLang="zh-CN" sz="3100" b="1" dirty="0">
                <a:ea typeface="宋体" charset="-122"/>
              </a:rPr>
              <a:t>S</a:t>
            </a:r>
            <a:r>
              <a:rPr lang="en-US" altLang="zh-CN" sz="3000" dirty="0">
                <a:ea typeface="宋体" charset="-122"/>
              </a:rPr>
              <a:t>kills</a:t>
            </a:r>
          </a:p>
          <a:p>
            <a:pPr>
              <a:lnSpc>
                <a:spcPct val="90000"/>
              </a:lnSpc>
              <a:buFont typeface="Wingdings" pitchFamily="2" charset="2"/>
              <a:buNone/>
            </a:pPr>
            <a:r>
              <a:rPr lang="en-US" altLang="zh-CN" sz="3100" b="1" dirty="0">
                <a:ea typeface="宋体" charset="-122"/>
              </a:rPr>
              <a:t>C</a:t>
            </a:r>
            <a:r>
              <a:rPr lang="en-US" altLang="zh-CN" sz="3000" dirty="0">
                <a:ea typeface="宋体" charset="-122"/>
              </a:rPr>
              <a:t>onnections</a:t>
            </a:r>
          </a:p>
          <a:p>
            <a:pPr>
              <a:lnSpc>
                <a:spcPct val="90000"/>
              </a:lnSpc>
              <a:buFont typeface="Wingdings" pitchFamily="2" charset="2"/>
              <a:buNone/>
            </a:pPr>
            <a:r>
              <a:rPr lang="en-US" altLang="zh-CN" sz="3100" b="1" dirty="0" smtClean="0">
                <a:ea typeface="宋体" charset="-122"/>
              </a:rPr>
              <a:t>T</a:t>
            </a:r>
            <a:r>
              <a:rPr lang="en-US" altLang="zh-CN" sz="3000" dirty="0" smtClean="0">
                <a:ea typeface="宋体" charset="-122"/>
              </a:rPr>
              <a:t>ransitions</a:t>
            </a:r>
            <a:endParaRPr lang="en-US" altLang="zh-CN" sz="3000" dirty="0">
              <a:ea typeface="宋体" charset="-122"/>
            </a:endParaRPr>
          </a:p>
        </p:txBody>
      </p:sp>
    </p:spTree>
    <p:extLst>
      <p:ext uri="{BB962C8B-B14F-4D97-AF65-F5344CB8AC3E}">
        <p14:creationId xmlns:p14="http://schemas.microsoft.com/office/powerpoint/2010/main" xmlns="" val="12901968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9394"/>
                                        </p:tgtEl>
                                        <p:attrNameLst>
                                          <p:attrName>style.visibility</p:attrName>
                                        </p:attrNameLst>
                                      </p:cBhvr>
                                      <p:to>
                                        <p:strVal val="visible"/>
                                      </p:to>
                                    </p:set>
                                    <p:animEffect transition="in" filter="fade">
                                      <p:cBhvr>
                                        <p:cTn id="7" dur="2000"/>
                                        <p:tgtEl>
                                          <p:spTgt spid="5939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9395">
                                            <p:txEl>
                                              <p:pRg st="0" end="0"/>
                                            </p:txEl>
                                          </p:spTgt>
                                        </p:tgtEl>
                                        <p:attrNameLst>
                                          <p:attrName>style.visibility</p:attrName>
                                        </p:attrNameLst>
                                      </p:cBhvr>
                                      <p:to>
                                        <p:strVal val="visible"/>
                                      </p:to>
                                    </p:set>
                                    <p:animEffect transition="in" filter="fade">
                                      <p:cBhvr>
                                        <p:cTn id="12" dur="2000"/>
                                        <p:tgtEl>
                                          <p:spTgt spid="5939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9395">
                                            <p:txEl>
                                              <p:pRg st="1" end="1"/>
                                            </p:txEl>
                                          </p:spTgt>
                                        </p:tgtEl>
                                        <p:attrNameLst>
                                          <p:attrName>style.visibility</p:attrName>
                                        </p:attrNameLst>
                                      </p:cBhvr>
                                      <p:to>
                                        <p:strVal val="visible"/>
                                      </p:to>
                                    </p:set>
                                    <p:animEffect transition="in" filter="fade">
                                      <p:cBhvr>
                                        <p:cTn id="17" dur="2000"/>
                                        <p:tgtEl>
                                          <p:spTgt spid="5939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9395">
                                            <p:txEl>
                                              <p:pRg st="2" end="2"/>
                                            </p:txEl>
                                          </p:spTgt>
                                        </p:tgtEl>
                                        <p:attrNameLst>
                                          <p:attrName>style.visibility</p:attrName>
                                        </p:attrNameLst>
                                      </p:cBhvr>
                                      <p:to>
                                        <p:strVal val="visible"/>
                                      </p:to>
                                    </p:set>
                                    <p:animEffect transition="in" filter="fade">
                                      <p:cBhvr>
                                        <p:cTn id="22" dur="2000"/>
                                        <p:tgtEl>
                                          <p:spTgt spid="5939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9395">
                                            <p:txEl>
                                              <p:pRg st="3" end="3"/>
                                            </p:txEl>
                                          </p:spTgt>
                                        </p:tgtEl>
                                        <p:attrNameLst>
                                          <p:attrName>style.visibility</p:attrName>
                                        </p:attrNameLst>
                                      </p:cBhvr>
                                      <p:to>
                                        <p:strVal val="visible"/>
                                      </p:to>
                                    </p:set>
                                    <p:animEffect transition="in" filter="fade">
                                      <p:cBhvr>
                                        <p:cTn id="27" dur="2000"/>
                                        <p:tgtEl>
                                          <p:spTgt spid="59395">
                                            <p:txEl>
                                              <p:pRg st="3" end="3"/>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59395">
                                            <p:txEl>
                                              <p:pRg st="4" end="4"/>
                                            </p:txEl>
                                          </p:spTgt>
                                        </p:tgtEl>
                                        <p:attrNameLst>
                                          <p:attrName>style.visibility</p:attrName>
                                        </p:attrNameLst>
                                      </p:cBhvr>
                                      <p:to>
                                        <p:strVal val="visible"/>
                                      </p:to>
                                    </p:set>
                                    <p:animEffect transition="in" filter="fade">
                                      <p:cBhvr>
                                        <p:cTn id="32" dur="2000"/>
                                        <p:tgtEl>
                                          <p:spTgt spid="5939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394" grpId="0"/>
      <p:bldP spid="59395"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z="3600" i="1" dirty="0">
                <a:effectLst>
                  <a:outerShdw blurRad="38100" dist="38100" dir="2700000" algn="tl">
                    <a:srgbClr val="C0C0C0"/>
                  </a:outerShdw>
                </a:effectLst>
                <a:ea typeface="宋体" charset="-122"/>
              </a:rPr>
              <a:t>The InterSSCT  (“intersect”) Model</a:t>
            </a:r>
            <a:endParaRPr lang="en-US" dirty="0"/>
          </a:p>
        </p:txBody>
      </p:sp>
      <p:sp>
        <p:nvSpPr>
          <p:cNvPr id="3" name="Content Placeholder 2"/>
          <p:cNvSpPr>
            <a:spLocks noGrp="1"/>
          </p:cNvSpPr>
          <p:nvPr>
            <p:ph sz="quarter" idx="1"/>
          </p:nvPr>
        </p:nvSpPr>
        <p:spPr/>
        <p:txBody>
          <a:bodyPr>
            <a:normAutofit/>
          </a:bodyPr>
          <a:lstStyle/>
          <a:p>
            <a:r>
              <a:rPr lang="en-US" sz="3200" dirty="0" smtClean="0"/>
              <a:t>A heuristic for guiding program development</a:t>
            </a:r>
          </a:p>
          <a:p>
            <a:r>
              <a:rPr lang="en-US" sz="3200" dirty="0" smtClean="0"/>
              <a:t>A template for reflective practice</a:t>
            </a:r>
          </a:p>
          <a:p>
            <a:r>
              <a:rPr lang="en-US" sz="3200" dirty="0" smtClean="0"/>
              <a:t>A framework for case conceptualization</a:t>
            </a:r>
            <a:endParaRPr lang="en-US" sz="3200" dirty="0"/>
          </a:p>
        </p:txBody>
      </p:sp>
    </p:spTree>
    <p:extLst>
      <p:ext uri="{BB962C8B-B14F-4D97-AF65-F5344CB8AC3E}">
        <p14:creationId xmlns:p14="http://schemas.microsoft.com/office/powerpoint/2010/main" xmlns="" val="49518302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1888</TotalTime>
  <Words>2103</Words>
  <Application>Microsoft Office PowerPoint</Application>
  <PresentationFormat>On-screen Show (4:3)</PresentationFormat>
  <Paragraphs>287</Paragraphs>
  <Slides>51</Slides>
  <Notes>2</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Civic</vt:lpstr>
      <vt:lpstr>Two School-Based Mental Health Services: One Systemic Approach </vt:lpstr>
      <vt:lpstr>Two School-Based Mental Health Services: One Systemic Approach </vt:lpstr>
      <vt:lpstr>The Context: Calgary, AB, Canada</vt:lpstr>
      <vt:lpstr>Calgary, AB</vt:lpstr>
      <vt:lpstr>Calgary, AB</vt:lpstr>
      <vt:lpstr>Calgary, AB</vt:lpstr>
      <vt:lpstr>Foundations</vt:lpstr>
      <vt:lpstr>The InterSSCT  (“intersect”) Model</vt:lpstr>
      <vt:lpstr>The InterSSCT  (“intersect”) Model</vt:lpstr>
      <vt:lpstr>Two School-Based Mental Health Services</vt:lpstr>
      <vt:lpstr>Family-School-System Consultation Service</vt:lpstr>
      <vt:lpstr>Family-School-System Consultation Service</vt:lpstr>
      <vt:lpstr>Family-School-System Consultation Service</vt:lpstr>
      <vt:lpstr>Family-School-System Consultation Service</vt:lpstr>
      <vt:lpstr>Family-School-System Consultation Service</vt:lpstr>
      <vt:lpstr>Family-School-System Consultation Service</vt:lpstr>
      <vt:lpstr>Family-School-System Consultation Service</vt:lpstr>
      <vt:lpstr>Family-School-System Consultation Service</vt:lpstr>
      <vt:lpstr>Universal Mental Health Programming in Schools</vt:lpstr>
      <vt:lpstr>Universal Mental Health Programming in Schools</vt:lpstr>
      <vt:lpstr>Universal Mental Health Programming in Schools</vt:lpstr>
      <vt:lpstr>Universal Mental Health Programming in Schools</vt:lpstr>
      <vt:lpstr>Universal Mental Health Programming in Schools</vt:lpstr>
      <vt:lpstr>Universal Mental Health Programming in Schools</vt:lpstr>
      <vt:lpstr>The Wellness Empowerment Program </vt:lpstr>
      <vt:lpstr>The Wellness Empowerment Program </vt:lpstr>
      <vt:lpstr>The Wellness Empowerment Program </vt:lpstr>
      <vt:lpstr>Interfaces</vt:lpstr>
      <vt:lpstr>Interfaces</vt:lpstr>
      <vt:lpstr>Interfaces</vt:lpstr>
      <vt:lpstr>Systems</vt:lpstr>
      <vt:lpstr>Systems</vt:lpstr>
      <vt:lpstr>Systems</vt:lpstr>
      <vt:lpstr>Skills</vt:lpstr>
      <vt:lpstr>Supporting Skills and Connections</vt:lpstr>
      <vt:lpstr>Example: Weekly Lunchtime Skill-Building Groups</vt:lpstr>
      <vt:lpstr>Slide 37</vt:lpstr>
      <vt:lpstr>Small Group Skill Building</vt:lpstr>
      <vt:lpstr>Classroom Presentations</vt:lpstr>
      <vt:lpstr>Slide 40</vt:lpstr>
      <vt:lpstr>Slide 41</vt:lpstr>
      <vt:lpstr>Kindergarten-Junior High Leadership Program</vt:lpstr>
      <vt:lpstr>Case Example: The Re-Connect Booth</vt:lpstr>
      <vt:lpstr>Case Example: The Re-Connect Booth</vt:lpstr>
      <vt:lpstr> Environmental/Leadership Program</vt:lpstr>
      <vt:lpstr>Transitions</vt:lpstr>
      <vt:lpstr>Annual Transition Activities</vt:lpstr>
      <vt:lpstr>Slide 48</vt:lpstr>
      <vt:lpstr>School Bus Program</vt:lpstr>
      <vt:lpstr>Slide 50</vt:lpstr>
      <vt:lpstr>Conclusion</vt:lpstr>
    </vt:vector>
  </TitlesOfParts>
  <Company>Athabasca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Integrating Approaches: Purposes, Principles, and Possibilities</dc:title>
  <dc:creator>Jeff Chang</dc:creator>
  <cp:lastModifiedBy>Linda Littlechilds</cp:lastModifiedBy>
  <cp:revision>73</cp:revision>
  <dcterms:created xsi:type="dcterms:W3CDTF">2012-09-18T10:08:38Z</dcterms:created>
  <dcterms:modified xsi:type="dcterms:W3CDTF">2013-09-11T16:45:38Z</dcterms:modified>
</cp:coreProperties>
</file>