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Override PartName="/ppt/charts/chart7.xml" ContentType="application/vnd.openxmlformats-officedocument.drawingml.chart+xml"/>
  <Default Extension="bin" ContentType="application/vnd.openxmlformats-officedocument.presentationml.printerSettings"/>
  <Override PartName="/ppt/drawings/drawing2.xml" ContentType="application/vnd.openxmlformats-officedocument.drawingml.chartshapes+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theme/theme1.xml" ContentType="application/vnd.openxmlformats-officedocument.theme+xml"/>
  <Override PartName="/ppt/charts/chart11.xml" ContentType="application/vnd.openxmlformats-officedocument.drawingml.chart+xml"/>
  <Override PartName="/ppt/slideLayouts/slideLayout10.xml" ContentType="application/vnd.openxmlformats-officedocument.presentationml.slideLayout+xml"/>
  <Override PartName="/ppt/drawings/drawing6.xml" ContentType="application/vnd.openxmlformats-officedocument.drawingml.chartshapes+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charts/chart4.xml" ContentType="application/vnd.openxmlformats-officedocument.drawingml.chart+xml"/>
  <Override PartName="/ppt/slides/slide11.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charts/chart8.xml" ContentType="application/vnd.openxmlformats-officedocument.drawingml.chart+xml"/>
  <Override PartName="/ppt/slides/slide20.xml" ContentType="application/vnd.openxmlformats-officedocument.presentationml.slide+xml"/>
  <Override PartName="/ppt/presProps.xml" ContentType="application/vnd.openxmlformats-officedocument.presentationml.presProps+xml"/>
  <Override PartName="/ppt/drawings/drawing3.xml" ContentType="application/vnd.openxmlformats-officedocument.drawingml.chartshapes+xml"/>
  <Override PartName="/ppt/slides/slide19.xml" ContentType="application/vnd.openxmlformats-officedocument.presentationml.slide+xml"/>
  <Override PartName="/ppt/notesSlides/notesSlide3.xml" ContentType="application/vnd.openxmlformats-officedocument.presentationml.notes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38.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charts/chart1.xml" ContentType="application/vnd.openxmlformats-officedocument.drawingml.chart+xml"/>
  <Override PartName="/ppt/theme/theme2.xml" ContentType="application/vnd.openxmlformats-officedocument.theme+xml"/>
  <Override PartName="/ppt/charts/chart12.xml" ContentType="application/vnd.openxmlformats-officedocument.drawingml.chart+xml"/>
  <Override PartName="/ppt/slideLayouts/slideLayout11.xml" ContentType="application/vnd.openxmlformats-officedocument.presentationml.slideLayout+xml"/>
  <Override PartName="/docProps/core.xml" ContentType="application/vnd.openxmlformats-package.core-properties+xml"/>
  <Override PartName="/ppt/drawings/drawing7.xml" ContentType="application/vnd.openxmlformats-officedocument.drawingml.chartshapes+xml"/>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charts/chart5.xml" ContentType="application/vnd.openxmlformats-officedocument.drawingml.chart+xml"/>
  <Override PartName="/ppt/slides/slide66.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s/slide71.xml" ContentType="application/vnd.openxmlformats-officedocument.presentationml.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Default Extension="package" ContentType="application/vnd.openxmlformats-officedocument.package"/>
  <Default Extension="xlsx" ContentType="application/vnd.openxmlformats-officedocument.spreadsheetml.sheet"/>
  <Override PartName="/ppt/slides/slide21.xml" ContentType="application/vnd.openxmlformats-officedocument.presentationml.slide+xml"/>
  <Override PartName="/ppt/slides/slide40.xml" ContentType="application/vnd.openxmlformats-officedocument.presentationml.slide+xml"/>
  <Override PartName="/ppt/charts/chart9.xml" ContentType="application/vnd.openxmlformats-officedocument.drawingml.chart+xml"/>
  <Override PartName="/ppt/notesSlides/notesSlide4.xml" ContentType="application/vnd.openxmlformats-officedocument.presentationml.notesSlide+xml"/>
  <Override PartName="/ppt/drawings/drawing4.xml" ContentType="application/vnd.openxmlformats-officedocument.drawingml.chartshapes+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charts/chart2.xml" ContentType="application/vnd.openxmlformats-officedocument.drawingml.chart+xml"/>
  <Override PartName="/ppt/slides/slide63.xml" ContentType="application/vnd.openxmlformats-officedocument.presentationml.slide+xml"/>
  <Override PartName="/ppt/drawings/drawing8.xml" ContentType="application/vnd.openxmlformats-officedocument.drawingml.chartshapes+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charts/chart6.xml" ContentType="application/vnd.openxmlformats-officedocument.drawingml.chart+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drawings/drawing1.xml" ContentType="application/vnd.openxmlformats-officedocument.drawingml.chartshapes+xml"/>
  <Override PartName="/ppt/slides/slide74.xml" ContentType="application/vnd.openxmlformats-officedocument.presentationml.slide+xml"/>
  <Override PartName="/ppt/slides/slide2.xml" ContentType="application/vnd.openxmlformats-officedocument.presentationml.slide+xml"/>
  <Override PartName="/ppt/slides/slide55.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charts/chart10.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charts/chart3.xml" ContentType="application/vnd.openxmlformats-officedocument.drawingml.chart+xml"/>
  <Override PartName="/ppt/slides/slide64.xml" ContentType="application/vnd.openxmlformats-officedocument.presentationml.slide+xml"/>
  <Override PartName="/ppt/drawings/drawing9.xml" ContentType="application/vnd.openxmlformats-officedocument.drawingml.chartshape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81"/>
  </p:notesMasterIdLst>
  <p:sldIdLst>
    <p:sldId id="256" r:id="rId2"/>
    <p:sldId id="298" r:id="rId3"/>
    <p:sldId id="276" r:id="rId4"/>
    <p:sldId id="277" r:id="rId5"/>
    <p:sldId id="281" r:id="rId6"/>
    <p:sldId id="278" r:id="rId7"/>
    <p:sldId id="279" r:id="rId8"/>
    <p:sldId id="280" r:id="rId9"/>
    <p:sldId id="299" r:id="rId10"/>
    <p:sldId id="291" r:id="rId11"/>
    <p:sldId id="274" r:id="rId12"/>
    <p:sldId id="300" r:id="rId13"/>
    <p:sldId id="307" r:id="rId14"/>
    <p:sldId id="266" r:id="rId15"/>
    <p:sldId id="381" r:id="rId16"/>
    <p:sldId id="282" r:id="rId17"/>
    <p:sldId id="360" r:id="rId18"/>
    <p:sldId id="262" r:id="rId19"/>
    <p:sldId id="275" r:id="rId20"/>
    <p:sldId id="287" r:id="rId21"/>
    <p:sldId id="290" r:id="rId22"/>
    <p:sldId id="272" r:id="rId23"/>
    <p:sldId id="283" r:id="rId24"/>
    <p:sldId id="268" r:id="rId25"/>
    <p:sldId id="301" r:id="rId26"/>
    <p:sldId id="302" r:id="rId27"/>
    <p:sldId id="270" r:id="rId28"/>
    <p:sldId id="308" r:id="rId29"/>
    <p:sldId id="309" r:id="rId30"/>
    <p:sldId id="271" r:id="rId31"/>
    <p:sldId id="269" r:id="rId32"/>
    <p:sldId id="258" r:id="rId33"/>
    <p:sldId id="314" r:id="rId34"/>
    <p:sldId id="316" r:id="rId35"/>
    <p:sldId id="317" r:id="rId36"/>
    <p:sldId id="305" r:id="rId37"/>
    <p:sldId id="306" r:id="rId38"/>
    <p:sldId id="361" r:id="rId39"/>
    <p:sldId id="362" r:id="rId40"/>
    <p:sldId id="363" r:id="rId41"/>
    <p:sldId id="382" r:id="rId42"/>
    <p:sldId id="310" r:id="rId43"/>
    <p:sldId id="377" r:id="rId44"/>
    <p:sldId id="376" r:id="rId45"/>
    <p:sldId id="335" r:id="rId46"/>
    <p:sldId id="378" r:id="rId47"/>
    <p:sldId id="379" r:id="rId48"/>
    <p:sldId id="355" r:id="rId49"/>
    <p:sldId id="303" r:id="rId50"/>
    <p:sldId id="349" r:id="rId51"/>
    <p:sldId id="304" r:id="rId52"/>
    <p:sldId id="286" r:id="rId53"/>
    <p:sldId id="284" r:id="rId54"/>
    <p:sldId id="337" r:id="rId55"/>
    <p:sldId id="338" r:id="rId56"/>
    <p:sldId id="339" r:id="rId57"/>
    <p:sldId id="340" r:id="rId58"/>
    <p:sldId id="365" r:id="rId59"/>
    <p:sldId id="366" r:id="rId60"/>
    <p:sldId id="367" r:id="rId61"/>
    <p:sldId id="368" r:id="rId62"/>
    <p:sldId id="369" r:id="rId63"/>
    <p:sldId id="370" r:id="rId64"/>
    <p:sldId id="371" r:id="rId65"/>
    <p:sldId id="372" r:id="rId66"/>
    <p:sldId id="374" r:id="rId67"/>
    <p:sldId id="375" r:id="rId68"/>
    <p:sldId id="364" r:id="rId69"/>
    <p:sldId id="373" r:id="rId70"/>
    <p:sldId id="380" r:id="rId71"/>
    <p:sldId id="359" r:id="rId72"/>
    <p:sldId id="357" r:id="rId73"/>
    <p:sldId id="294" r:id="rId74"/>
    <p:sldId id="295" r:id="rId75"/>
    <p:sldId id="297" r:id="rId76"/>
    <p:sldId id="293" r:id="rId77"/>
    <p:sldId id="296" r:id="rId78"/>
    <p:sldId id="358" r:id="rId79"/>
    <p:sldId id="354"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25424" autoAdjust="0"/>
    <p:restoredTop sz="94660"/>
  </p:normalViewPr>
  <p:slideViewPr>
    <p:cSldViewPr snapToObjects="1">
      <p:cViewPr varScale="1">
        <p:scale>
          <a:sx n="66" d="100"/>
          <a:sy n="66" d="100"/>
        </p:scale>
        <p:origin x="-103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36"/>
    </p:cViewPr>
  </p:sorter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notesMaster" Target="notesMasters/notesMaster1.xml"/><Relationship Id="rId82" Type="http://schemas.openxmlformats.org/officeDocument/2006/relationships/printerSettings" Target="printerSettings/printerSettings1.bin"/><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package1.package"/></Relationships>
</file>

<file path=ppt/charts/_rels/chart2.xml.rels><?xml version="1.0" encoding="UTF-8" standalone="yes"?>
<Relationships xmlns="http://schemas.openxmlformats.org/package/2006/relationships"><Relationship Id="rId1" Type="http://schemas.openxmlformats.org/officeDocument/2006/relationships/package" Target="../embeddings/package2.package"/></Relationships>
</file>

<file path=ppt/charts/_rels/chart3.xml.rels><?xml version="1.0" encoding="UTF-8" standalone="yes"?>
<Relationships xmlns="http://schemas.openxmlformats.org/package/2006/relationships"><Relationship Id="rId1" Type="http://schemas.openxmlformats.org/officeDocument/2006/relationships/package" Target="../embeddings/package3.package"/><Relationship Id="rId2"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package" Target="../embeddings/package4.package"/></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 Id="rId2"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 Id="rId2" Type="http://schemas.openxmlformats.org/officeDocument/2006/relationships/chartUserShapes" Target="../drawings/drawing4.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 Id="rId2" Type="http://schemas.openxmlformats.org/officeDocument/2006/relationships/chartUserShapes" Target="../drawings/drawing5.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 Id="rId2" Type="http://schemas.openxmlformats.org/officeDocument/2006/relationships/chartUserShapes" Target="../drawings/drawing6.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 Id="rId2" Type="http://schemas.openxmlformats.org/officeDocument/2006/relationships/chartUserShapes" Target="../drawings/drawing7.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 Id="rId2" Type="http://schemas.openxmlformats.org/officeDocument/2006/relationships/chartUserShapes" Target="../drawings/drawing8.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 Id="rId2" Type="http://schemas.openxmlformats.org/officeDocument/2006/relationships/chartUserShapes" Target="../drawings/drawing9.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Regular </a:t>
            </a:r>
            <a:r>
              <a:rPr lang="en-US" dirty="0">
                <a:solidFill>
                  <a:srgbClr val="FF0000"/>
                </a:solidFill>
              </a:rPr>
              <a:t>Access to the Internet</a:t>
            </a:r>
          </a:p>
        </c:rich>
      </c:tx>
      <c:layout>
        <c:manualLayout>
          <c:xMode val="edge"/>
          <c:yMode val="edge"/>
          <c:x val="0.275025549903607"/>
          <c:y val="0.000735371313879879"/>
        </c:manualLayout>
      </c:layout>
      <c:spPr>
        <a:noFill/>
        <a:ln w="25386">
          <a:noFill/>
        </a:ln>
      </c:spPr>
    </c:title>
    <c:plotArea>
      <c:layout>
        <c:manualLayout>
          <c:layoutTarget val="inner"/>
          <c:xMode val="edge"/>
          <c:yMode val="edge"/>
          <c:x val="0.186495250040648"/>
          <c:y val="0.141607843137255"/>
          <c:w val="0.544378698224852"/>
          <c:h val="0.781316348195329"/>
        </c:manualLayout>
      </c:layout>
      <c:pieChart>
        <c:varyColors val="1"/>
        <c:ser>
          <c:idx val="0"/>
          <c:order val="0"/>
          <c:tx>
            <c:strRef>
              <c:f>Sheet1!$B$1</c:f>
              <c:strCache>
                <c:ptCount val="1"/>
                <c:pt idx="0">
                  <c:v>Regular Access to the Internet</c:v>
                </c:pt>
              </c:strCache>
            </c:strRef>
          </c:tx>
          <c:spPr>
            <a:solidFill>
              <a:srgbClr val="4F81BD"/>
            </a:solidFill>
            <a:ln w="25386">
              <a:noFill/>
            </a:ln>
          </c:spPr>
          <c:dPt>
            <c:idx val="1"/>
            <c:spPr>
              <a:solidFill>
                <a:srgbClr val="C0504D"/>
              </a:solidFill>
              <a:ln w="25386">
                <a:noFill/>
              </a:ln>
            </c:spPr>
          </c:dPt>
          <c:dPt>
            <c:idx val="2"/>
            <c:spPr>
              <a:solidFill>
                <a:srgbClr val="9BBB59"/>
              </a:solidFill>
              <a:ln w="25386">
                <a:noFill/>
              </a:ln>
            </c:spPr>
          </c:dPt>
          <c:dPt>
            <c:idx val="3"/>
            <c:spPr>
              <a:solidFill>
                <a:srgbClr val="8064A2"/>
              </a:solidFill>
              <a:ln w="25386">
                <a:noFill/>
              </a:ln>
            </c:spPr>
          </c:dPt>
          <c:dLbls>
            <c:dLbl>
              <c:idx val="0"/>
              <c:layout>
                <c:manualLayout>
                  <c:x val="0.0042628852809328"/>
                  <c:y val="-0.14421568627451"/>
                </c:manualLayout>
              </c:layout>
              <c:spPr>
                <a:noFill/>
                <a:ln w="25386">
                  <a:noFill/>
                </a:ln>
              </c:spPr>
              <c:txPr>
                <a:bodyPr/>
                <a:lstStyle/>
                <a:p>
                  <a:pPr>
                    <a:defRPr/>
                  </a:pPr>
                  <a:endParaRPr lang="en-US"/>
                </a:p>
              </c:txPr>
              <c:dLblPos val="bestFit"/>
              <c:showCatName val="1"/>
              <c:showPercent val="1"/>
            </c:dLbl>
            <c:dLbl>
              <c:idx val="2"/>
              <c:delete val="1"/>
            </c:dLbl>
            <c:dLbl>
              <c:idx val="3"/>
              <c:delete val="1"/>
            </c:dLbl>
            <c:spPr>
              <a:noFill/>
              <a:ln w="25386">
                <a:noFill/>
              </a:ln>
            </c:spPr>
            <c:showCatName val="1"/>
            <c:showPercent val="1"/>
          </c:dLbls>
          <c:cat>
            <c:strRef>
              <c:f>Sheet1!$A$2:$A$5</c:f>
              <c:strCache>
                <c:ptCount val="2"/>
                <c:pt idx="0">
                  <c:v>Yes</c:v>
                </c:pt>
                <c:pt idx="1">
                  <c:v>No</c:v>
                </c:pt>
              </c:strCache>
            </c:strRef>
          </c:cat>
          <c:val>
            <c:numRef>
              <c:f>Sheet1!$B$2:$B$5</c:f>
              <c:numCache>
                <c:formatCode>General</c:formatCode>
                <c:ptCount val="4"/>
                <c:pt idx="0">
                  <c:v>808.0</c:v>
                </c:pt>
                <c:pt idx="1">
                  <c:v>12.0</c:v>
                </c:pt>
              </c:numCache>
            </c:numRef>
          </c:val>
        </c:ser>
        <c:ser>
          <c:idx val="1"/>
          <c:order val="1"/>
          <c:tx>
            <c:strRef>
              <c:f>Sheet1!$C$1</c:f>
              <c:strCache>
                <c:ptCount val="1"/>
                <c:pt idx="0">
                  <c:v>Column1</c:v>
                </c:pt>
              </c:strCache>
            </c:strRef>
          </c:tx>
          <c:spPr>
            <a:solidFill>
              <a:srgbClr val="C0504D"/>
            </a:solidFill>
            <a:ln w="25386">
              <a:noFill/>
            </a:ln>
          </c:spPr>
          <c:dPt>
            <c:idx val="0"/>
            <c:spPr>
              <a:solidFill>
                <a:srgbClr val="4F81BD"/>
              </a:solidFill>
              <a:ln w="25386">
                <a:noFill/>
              </a:ln>
            </c:spPr>
          </c:dPt>
          <c:dPt>
            <c:idx val="2"/>
            <c:spPr>
              <a:solidFill>
                <a:srgbClr val="9BBB59"/>
              </a:solidFill>
              <a:ln w="25386">
                <a:noFill/>
              </a:ln>
            </c:spPr>
          </c:dPt>
          <c:dPt>
            <c:idx val="3"/>
            <c:spPr>
              <a:solidFill>
                <a:srgbClr val="8064A2"/>
              </a:solidFill>
              <a:ln w="25386">
                <a:noFill/>
              </a:ln>
            </c:spPr>
          </c:dPt>
          <c:dLbls>
            <c:spPr>
              <a:noFill/>
              <a:ln w="25386">
                <a:noFill/>
              </a:ln>
            </c:spPr>
            <c:showCatName val="1"/>
            <c:showPercent val="1"/>
          </c:dLbls>
          <c:cat>
            <c:strRef>
              <c:f>Sheet1!$A$2:$A$5</c:f>
              <c:strCache>
                <c:ptCount val="2"/>
                <c:pt idx="0">
                  <c:v>Yes</c:v>
                </c:pt>
                <c:pt idx="1">
                  <c:v>No</c:v>
                </c:pt>
              </c:strCache>
            </c:strRef>
          </c:cat>
          <c:val>
            <c:numRef>
              <c:f>Sheet1!$C$2:$C$5</c:f>
              <c:numCache>
                <c:formatCode>General</c:formatCode>
                <c:ptCount val="4"/>
                <c:pt idx="0" formatCode="0.00%">
                  <c:v>0.9854</c:v>
                </c:pt>
              </c:numCache>
            </c:numRef>
          </c:val>
        </c:ser>
        <c:dLbls>
          <c:showCatName val="1"/>
          <c:showPercent val="1"/>
        </c:dLbls>
        <c:firstSliceAng val="0"/>
      </c:pieChart>
      <c:spPr>
        <a:noFill/>
        <a:ln w="25386">
          <a:noFill/>
        </a:ln>
      </c:spPr>
    </c:plotArea>
    <c:plotVisOnly val="1"/>
    <c:dispBlanksAs val="zero"/>
  </c:chart>
  <c:spPr>
    <a:solidFill>
      <a:srgbClr val="FFFFFF"/>
    </a:solidFill>
    <a:ln w="3173">
      <a:solidFill>
        <a:srgbClr val="808080"/>
      </a:solidFill>
      <a:prstDash val="solid"/>
    </a:ln>
  </c:spPr>
  <c:txPr>
    <a:bodyPr/>
    <a:lstStyle/>
    <a:p>
      <a:pPr>
        <a:defRPr sz="1799"/>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
  <c:chart>
    <c:title>
      <c:layout/>
      <c:spPr>
        <a:noFill/>
        <a:ln w="25398">
          <a:noFill/>
        </a:ln>
      </c:spPr>
    </c:title>
    <c:plotArea>
      <c:layout>
        <c:manualLayout>
          <c:layoutTarget val="inner"/>
          <c:xMode val="edge"/>
          <c:yMode val="edge"/>
          <c:x val="0.226865671641791"/>
          <c:y val="0.145969498910675"/>
          <c:w val="0.532835820895522"/>
          <c:h val="0.777777777777778"/>
        </c:manualLayout>
      </c:layout>
      <c:pieChart>
        <c:varyColors val="1"/>
        <c:ser>
          <c:idx val="0"/>
          <c:order val="0"/>
          <c:tx>
            <c:strRef>
              <c:f>Sheet1!$B$1</c:f>
              <c:strCache>
                <c:ptCount val="1"/>
                <c:pt idx="0">
                  <c:v>Kind of Internet Connection</c:v>
                </c:pt>
              </c:strCache>
            </c:strRef>
          </c:tx>
          <c:spPr>
            <a:solidFill>
              <a:srgbClr val="4F81BD"/>
            </a:solidFill>
            <a:ln w="25398">
              <a:noFill/>
            </a:ln>
          </c:spPr>
          <c:dPt>
            <c:idx val="1"/>
            <c:spPr>
              <a:solidFill>
                <a:srgbClr val="C0504D"/>
              </a:solidFill>
              <a:ln w="25398">
                <a:noFill/>
              </a:ln>
            </c:spPr>
          </c:dPt>
          <c:dPt>
            <c:idx val="2"/>
            <c:spPr>
              <a:solidFill>
                <a:srgbClr val="9BBB59"/>
              </a:solidFill>
              <a:ln w="25398">
                <a:noFill/>
              </a:ln>
            </c:spPr>
          </c:dPt>
          <c:dPt>
            <c:idx val="3"/>
            <c:spPr>
              <a:solidFill>
                <a:srgbClr val="8064A2"/>
              </a:solidFill>
              <a:ln w="25398">
                <a:noFill/>
              </a:ln>
            </c:spPr>
          </c:dPt>
          <c:dLbls>
            <c:dLbl>
              <c:idx val="0"/>
              <c:layout>
                <c:manualLayout>
                  <c:x val="0.215016342296836"/>
                  <c:y val="0.0833333333333333"/>
                </c:manualLayout>
              </c:layout>
              <c:spPr>
                <a:noFill/>
                <a:ln w="25398">
                  <a:noFill/>
                </a:ln>
              </c:spPr>
              <c:txPr>
                <a:bodyPr/>
                <a:lstStyle/>
                <a:p>
                  <a:pPr>
                    <a:defRPr/>
                  </a:pPr>
                  <a:endParaRPr lang="en-US"/>
                </a:p>
              </c:txPr>
              <c:dLblPos val="bestFit"/>
              <c:showCatName val="1"/>
              <c:showPercent val="1"/>
            </c:dLbl>
            <c:dLbl>
              <c:idx val="2"/>
              <c:layout>
                <c:manualLayout>
                  <c:x val="-0.329635990813648"/>
                  <c:y val="0.01640625"/>
                </c:manualLayout>
              </c:layout>
              <c:spPr>
                <a:noFill/>
                <a:ln w="25398">
                  <a:noFill/>
                </a:ln>
              </c:spPr>
              <c:txPr>
                <a:bodyPr/>
                <a:lstStyle/>
                <a:p>
                  <a:pPr>
                    <a:defRPr/>
                  </a:pPr>
                  <a:endParaRPr lang="en-US"/>
                </a:p>
              </c:txPr>
              <c:dLblPos val="bestFit"/>
              <c:showCatName val="1"/>
              <c:showPercent val="1"/>
            </c:dLbl>
            <c:dLbl>
              <c:idx val="3"/>
              <c:layout>
                <c:manualLayout>
                  <c:x val="-0.25160847818551"/>
                  <c:y val="0.139322871099446"/>
                </c:manualLayout>
              </c:layout>
              <c:spPr>
                <a:noFill/>
                <a:ln w="25398">
                  <a:noFill/>
                </a:ln>
              </c:spPr>
              <c:txPr>
                <a:bodyPr/>
                <a:lstStyle/>
                <a:p>
                  <a:pPr>
                    <a:defRPr/>
                  </a:pPr>
                  <a:endParaRPr lang="en-US"/>
                </a:p>
              </c:txPr>
              <c:dLblPos val="bestFit"/>
              <c:showCatName val="1"/>
              <c:showPercent val="1"/>
            </c:dLbl>
            <c:spPr>
              <a:noFill/>
              <a:ln w="25398">
                <a:noFill/>
              </a:ln>
            </c:spPr>
            <c:showCatName val="1"/>
            <c:showPercent val="1"/>
            <c:showLeaderLines val="1"/>
          </c:dLbls>
          <c:cat>
            <c:strRef>
              <c:f>Sheet1!$A$2:$A$5</c:f>
              <c:strCache>
                <c:ptCount val="4"/>
                <c:pt idx="0">
                  <c:v>No answer</c:v>
                </c:pt>
                <c:pt idx="1">
                  <c:v>High Speed</c:v>
                </c:pt>
                <c:pt idx="2">
                  <c:v>Dial-up</c:v>
                </c:pt>
                <c:pt idx="3">
                  <c:v>Don't know</c:v>
                </c:pt>
              </c:strCache>
            </c:strRef>
          </c:cat>
          <c:val>
            <c:numRef>
              <c:f>Sheet1!$B$2:$B$5</c:f>
              <c:numCache>
                <c:formatCode>General</c:formatCode>
                <c:ptCount val="4"/>
                <c:pt idx="0">
                  <c:v>24.0</c:v>
                </c:pt>
                <c:pt idx="1">
                  <c:v>778.0</c:v>
                </c:pt>
                <c:pt idx="2">
                  <c:v>8.0</c:v>
                </c:pt>
                <c:pt idx="3">
                  <c:v>10.0</c:v>
                </c:pt>
              </c:numCache>
            </c:numRef>
          </c:val>
        </c:ser>
        <c:dLbls>
          <c:showCatName val="1"/>
          <c:showPercent val="1"/>
        </c:dLbls>
        <c:firstSliceAng val="0"/>
      </c:pieChart>
      <c:spPr>
        <a:noFill/>
        <a:ln w="25398">
          <a:noFill/>
        </a:ln>
      </c:spPr>
    </c:plotArea>
    <c:plotVisOnly val="1"/>
    <c:dispBlanksAs val="zero"/>
  </c:chart>
  <c:spPr>
    <a:solidFill>
      <a:srgbClr val="FFFFFF"/>
    </a:solidFill>
    <a:ln w="3175">
      <a:solidFill>
        <a:srgbClr val="808080"/>
      </a:solidFill>
      <a:prstDash val="solid"/>
    </a:ln>
  </c:spPr>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manualLayout>
          <c:layoutTarget val="inner"/>
          <c:xMode val="edge"/>
          <c:yMode val="edge"/>
          <c:x val="0.220820189274448"/>
          <c:y val="0.147651006711409"/>
          <c:w val="0.547318611987382"/>
          <c:h val="0.776286353467561"/>
        </c:manualLayout>
      </c:layout>
      <c:pieChart>
        <c:varyColors val="1"/>
        <c:ser>
          <c:idx val="0"/>
          <c:order val="0"/>
          <c:tx>
            <c:strRef>
              <c:f>Sheet1!$B$1</c:f>
              <c:strCache>
                <c:ptCount val="1"/>
                <c:pt idx="0">
                  <c:v>Interest in Collaboration </c:v>
                </c:pt>
              </c:strCache>
            </c:strRef>
          </c:tx>
          <c:spPr>
            <a:solidFill>
              <a:srgbClr val="4F81BD"/>
            </a:solidFill>
            <a:ln w="25398">
              <a:noFill/>
            </a:ln>
          </c:spPr>
          <c:dPt>
            <c:idx val="1"/>
            <c:spPr>
              <a:solidFill>
                <a:srgbClr val="C0504D"/>
              </a:solidFill>
              <a:ln w="25398">
                <a:noFill/>
              </a:ln>
            </c:spPr>
          </c:dPt>
          <c:dPt>
            <c:idx val="2"/>
            <c:spPr>
              <a:solidFill>
                <a:srgbClr val="9BBB59"/>
              </a:solidFill>
              <a:ln w="25398">
                <a:noFill/>
              </a:ln>
            </c:spPr>
          </c:dPt>
          <c:dLbls>
            <c:dLbl>
              <c:idx val="0"/>
              <c:layout>
                <c:manualLayout>
                  <c:x val="-0.255908792650919"/>
                  <c:y val="0.0510513269174687"/>
                </c:manualLayout>
              </c:layout>
              <c:spPr>
                <a:noFill/>
                <a:ln w="25398">
                  <a:noFill/>
                </a:ln>
              </c:spPr>
              <c:txPr>
                <a:bodyPr/>
                <a:lstStyle/>
                <a:p>
                  <a:pPr>
                    <a:defRPr/>
                  </a:pPr>
                  <a:endParaRPr lang="en-US"/>
                </a:p>
              </c:txPr>
              <c:dLblPos val="bestFit"/>
              <c:showCatName val="1"/>
              <c:showPercent val="1"/>
            </c:dLbl>
            <c:dLbl>
              <c:idx val="1"/>
              <c:layout>
                <c:manualLayout>
                  <c:x val="0.187588830287724"/>
                  <c:y val="-0.0820235896438871"/>
                </c:manualLayout>
              </c:layout>
              <c:spPr>
                <a:noFill/>
                <a:ln w="25398">
                  <a:noFill/>
                </a:ln>
              </c:spPr>
              <c:txPr>
                <a:bodyPr/>
                <a:lstStyle/>
                <a:p>
                  <a:pPr>
                    <a:defRPr/>
                  </a:pPr>
                  <a:endParaRPr lang="en-US"/>
                </a:p>
              </c:txPr>
              <c:dLblPos val="bestFit"/>
              <c:showCatName val="1"/>
              <c:showPercent val="1"/>
            </c:dLbl>
            <c:dLbl>
              <c:idx val="2"/>
              <c:layout>
                <c:manualLayout>
                  <c:x val="-0.190428985291933"/>
                  <c:y val="0.0742840478273549"/>
                </c:manualLayout>
              </c:layout>
              <c:spPr>
                <a:noFill/>
                <a:ln w="25398">
                  <a:noFill/>
                </a:ln>
              </c:spPr>
              <c:txPr>
                <a:bodyPr/>
                <a:lstStyle/>
                <a:p>
                  <a:pPr>
                    <a:defRPr/>
                  </a:pPr>
                  <a:endParaRPr lang="en-US"/>
                </a:p>
              </c:txPr>
              <c:dLblPos val="bestFit"/>
              <c:showCatName val="1"/>
              <c:showPercent val="1"/>
            </c:dLbl>
            <c:spPr>
              <a:noFill/>
              <a:ln w="25398">
                <a:noFill/>
              </a:ln>
            </c:spPr>
            <c:showCatName val="1"/>
            <c:showPercent val="1"/>
            <c:showLeaderLines val="1"/>
          </c:dLbls>
          <c:cat>
            <c:strRef>
              <c:f>Sheet1!$A$2:$A$4</c:f>
              <c:strCache>
                <c:ptCount val="3"/>
                <c:pt idx="0">
                  <c:v>Not Interested</c:v>
                </c:pt>
                <c:pt idx="1">
                  <c:v>Interested</c:v>
                </c:pt>
                <c:pt idx="2">
                  <c:v>Don't know</c:v>
                </c:pt>
              </c:strCache>
            </c:strRef>
          </c:cat>
          <c:val>
            <c:numRef>
              <c:f>Sheet1!$B$2:$B$4</c:f>
              <c:numCache>
                <c:formatCode>General</c:formatCode>
                <c:ptCount val="3"/>
                <c:pt idx="0">
                  <c:v>362.0</c:v>
                </c:pt>
                <c:pt idx="1">
                  <c:v>410.0</c:v>
                </c:pt>
                <c:pt idx="2">
                  <c:v>48.0</c:v>
                </c:pt>
              </c:numCache>
            </c:numRef>
          </c:val>
        </c:ser>
        <c:dLbls>
          <c:showCatName val="1"/>
          <c:showPercent val="1"/>
        </c:dLbls>
        <c:firstSliceAng val="0"/>
      </c:pieChart>
      <c:spPr>
        <a:noFill/>
        <a:ln w="25398">
          <a:noFill/>
        </a:ln>
      </c:spPr>
    </c:plotArea>
    <c:plotVisOnly val="1"/>
    <c:dispBlanksAs val="zero"/>
  </c:chart>
  <c:spPr>
    <a:solidFill>
      <a:srgbClr val="FFFFFF"/>
    </a:solidFill>
    <a:ln w="3175">
      <a:solidFill>
        <a:srgbClr val="808080"/>
      </a:solidFill>
      <a:prstDash val="solid"/>
    </a:ln>
  </c:spPr>
  <c:txPr>
    <a:bodyPr/>
    <a:lstStyle/>
    <a:p>
      <a:pPr>
        <a:defRPr sz="1800"/>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smtClean="0">
                <a:solidFill>
                  <a:srgbClr val="FF0000"/>
                </a:solidFill>
              </a:rPr>
              <a:t>Preferred Collaboration Mode</a:t>
            </a:r>
            <a:endParaRPr lang="en-US" dirty="0">
              <a:solidFill>
                <a:srgbClr val="FF0000"/>
              </a:solidFill>
            </a:endParaRPr>
          </a:p>
        </c:rich>
      </c:tx>
      <c:layout>
        <c:manualLayout>
          <c:xMode val="edge"/>
          <c:yMode val="edge"/>
          <c:x val="0.239533183352081"/>
          <c:y val="0.025974025974026"/>
        </c:manualLayout>
      </c:layout>
      <c:spPr>
        <a:noFill/>
        <a:ln w="25388">
          <a:noFill/>
        </a:ln>
      </c:spPr>
    </c:title>
    <c:plotArea>
      <c:layout>
        <c:manualLayout>
          <c:layoutTarget val="inner"/>
          <c:xMode val="edge"/>
          <c:yMode val="edge"/>
          <c:x val="0.186305732484076"/>
          <c:y val="0.0874704491725768"/>
          <c:w val="0.75796178343949"/>
          <c:h val="0.796690307328605"/>
        </c:manualLayout>
      </c:layout>
      <c:barChart>
        <c:barDir val="bar"/>
        <c:grouping val="clustered"/>
        <c:ser>
          <c:idx val="0"/>
          <c:order val="0"/>
          <c:tx>
            <c:strRef>
              <c:f>Sheet1!$B$1</c:f>
              <c:strCache>
                <c:ptCount val="1"/>
                <c:pt idx="0">
                  <c:v>Series 1</c:v>
                </c:pt>
              </c:strCache>
            </c:strRef>
          </c:tx>
          <c:spPr>
            <a:solidFill>
              <a:srgbClr val="4F81BD"/>
            </a:solidFill>
            <a:ln w="25388">
              <a:noFill/>
            </a:ln>
          </c:spPr>
          <c:cat>
            <c:strRef>
              <c:f>Sheet1!$A$2:$A$5</c:f>
              <c:strCache>
                <c:ptCount val="4"/>
                <c:pt idx="0">
                  <c:v>Internet</c:v>
                </c:pt>
                <c:pt idx="1">
                  <c:v>Telephone</c:v>
                </c:pt>
                <c:pt idx="2">
                  <c:v>Face-to-face</c:v>
                </c:pt>
                <c:pt idx="3">
                  <c:v>Other</c:v>
                </c:pt>
              </c:strCache>
            </c:strRef>
          </c:cat>
          <c:val>
            <c:numRef>
              <c:f>Sheet1!$B$2:$B$5</c:f>
              <c:numCache>
                <c:formatCode>General</c:formatCode>
                <c:ptCount val="4"/>
                <c:pt idx="0">
                  <c:v>361.0</c:v>
                </c:pt>
                <c:pt idx="1">
                  <c:v>87.0</c:v>
                </c:pt>
                <c:pt idx="2">
                  <c:v>154.0</c:v>
                </c:pt>
                <c:pt idx="3">
                  <c:v>19.0</c:v>
                </c:pt>
              </c:numCache>
            </c:numRef>
          </c:val>
        </c:ser>
        <c:axId val="707257144"/>
        <c:axId val="707260552"/>
      </c:barChart>
      <c:catAx>
        <c:axId val="707257144"/>
        <c:scaling>
          <c:orientation val="minMax"/>
        </c:scaling>
        <c:axPos val="l"/>
        <c:numFmt formatCode="General" sourceLinked="1"/>
        <c:majorTickMark val="none"/>
        <c:tickLblPos val="nextTo"/>
        <c:spPr>
          <a:ln w="3174">
            <a:solidFill>
              <a:srgbClr val="808080"/>
            </a:solidFill>
            <a:prstDash val="solid"/>
          </a:ln>
        </c:spPr>
        <c:crossAx val="707260552"/>
        <c:crosses val="autoZero"/>
        <c:auto val="1"/>
        <c:lblAlgn val="ctr"/>
        <c:lblOffset val="100"/>
      </c:catAx>
      <c:valAx>
        <c:axId val="707260552"/>
        <c:scaling>
          <c:orientation val="minMax"/>
        </c:scaling>
        <c:axPos val="b"/>
        <c:majorGridlines>
          <c:spPr>
            <a:ln w="3174">
              <a:solidFill>
                <a:srgbClr val="808080"/>
              </a:solidFill>
              <a:prstDash val="solid"/>
            </a:ln>
          </c:spPr>
        </c:majorGridlines>
        <c:numFmt formatCode="General" sourceLinked="1"/>
        <c:majorTickMark val="none"/>
        <c:tickLblPos val="nextTo"/>
        <c:spPr>
          <a:ln w="3174">
            <a:solidFill>
              <a:srgbClr val="808080"/>
            </a:solidFill>
            <a:prstDash val="solid"/>
          </a:ln>
        </c:spPr>
        <c:crossAx val="707257144"/>
        <c:crosses val="autoZero"/>
        <c:crossBetween val="between"/>
      </c:valAx>
      <c:spPr>
        <a:solidFill>
          <a:srgbClr val="FFFFFF"/>
        </a:solidFill>
        <a:ln w="25388">
          <a:noFill/>
        </a:ln>
      </c:spPr>
    </c:plotArea>
    <c:plotVisOnly val="1"/>
    <c:dispBlanksAs val="gap"/>
  </c:chart>
  <c:spPr>
    <a:solidFill>
      <a:srgbClr val="FFFFFF"/>
    </a:solidFill>
    <a:ln w="3174">
      <a:solidFill>
        <a:srgbClr val="808080"/>
      </a:solidFill>
      <a:prstDash val="solid"/>
    </a:ln>
  </c:spPr>
  <c:txPr>
    <a:bodyPr/>
    <a:lstStyle/>
    <a:p>
      <a:pPr>
        <a:defRPr sz="1799"/>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Blogs</a:t>
            </a:r>
            <a:r>
              <a:rPr lang="en-US" dirty="0"/>
              <a:t> in Athabasca Courses</a:t>
            </a:r>
          </a:p>
        </c:rich>
      </c:tx>
      <c:layout/>
    </c:title>
    <c:plotArea>
      <c:layout/>
      <c:pieChart>
        <c:varyColors val="1"/>
        <c:ser>
          <c:idx val="0"/>
          <c:order val="0"/>
          <c:tx>
            <c:strRef>
              <c:f>Sheet1!$B$1</c:f>
              <c:strCache>
                <c:ptCount val="1"/>
                <c:pt idx="0">
                  <c:v>Interest in using Blogs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334.0</c:v>
                </c:pt>
                <c:pt idx="1">
                  <c:v>416.0</c:v>
                </c:pt>
                <c:pt idx="2">
                  <c:v>70.0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Wikis</a:t>
            </a:r>
            <a:r>
              <a:rPr lang="en-US" dirty="0"/>
              <a:t> in Athabasca Courses</a:t>
            </a:r>
          </a:p>
        </c:rich>
      </c:tx>
      <c:layout/>
    </c:title>
    <c:plotArea>
      <c:layout/>
      <c:pieChart>
        <c:varyColors val="1"/>
        <c:ser>
          <c:idx val="0"/>
          <c:order val="0"/>
          <c:tx>
            <c:strRef>
              <c:f>Sheet1!$B$1</c:f>
              <c:strCache>
                <c:ptCount val="1"/>
                <c:pt idx="0">
                  <c:v>Interest in using Wikis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258.0</c:v>
                </c:pt>
                <c:pt idx="1">
                  <c:v>376.0</c:v>
                </c:pt>
                <c:pt idx="2">
                  <c:v>186.0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Social Bookmarking Tools</a:t>
            </a:r>
            <a:r>
              <a:rPr lang="en-US" dirty="0"/>
              <a:t> in Athabasca Courses</a:t>
            </a:r>
          </a:p>
        </c:rich>
      </c:tx>
      <c:layout/>
    </c:title>
    <c:plotArea>
      <c:layout/>
      <c:pieChart>
        <c:varyColors val="1"/>
        <c:ser>
          <c:idx val="0"/>
          <c:order val="0"/>
          <c:tx>
            <c:strRef>
              <c:f>Sheet1!$B$1</c:f>
              <c:strCache>
                <c:ptCount val="1"/>
                <c:pt idx="0">
                  <c:v>Interest in using Social Bookmarking Tools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206.0</c:v>
                </c:pt>
                <c:pt idx="1">
                  <c:v>409.0</c:v>
                </c:pt>
                <c:pt idx="2">
                  <c:v>205.0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Web Conferencing Tools </a:t>
            </a:r>
            <a:r>
              <a:rPr lang="en-US" dirty="0"/>
              <a:t>in Athabasca Courses</a:t>
            </a:r>
          </a:p>
        </c:rich>
      </c:tx>
      <c:layout/>
    </c:title>
    <c:plotArea>
      <c:layout/>
      <c:pieChart>
        <c:varyColors val="1"/>
        <c:ser>
          <c:idx val="0"/>
          <c:order val="0"/>
          <c:tx>
            <c:strRef>
              <c:f>Sheet1!$B$1</c:f>
              <c:strCache>
                <c:ptCount val="1"/>
                <c:pt idx="0">
                  <c:v>Interest in using Web Conferencing Tools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452.0</c:v>
                </c:pt>
                <c:pt idx="1">
                  <c:v>282.0</c:v>
                </c:pt>
                <c:pt idx="2">
                  <c:v>86.0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Social Networking Tools </a:t>
            </a:r>
            <a:r>
              <a:rPr lang="en-US" dirty="0"/>
              <a:t>in Athabasca </a:t>
            </a:r>
            <a:r>
              <a:rPr lang="en-US" dirty="0" smtClean="0"/>
              <a:t>Courses</a:t>
            </a:r>
            <a:endParaRPr lang="en-US" dirty="0"/>
          </a:p>
        </c:rich>
      </c:tx>
      <c:layout/>
    </c:title>
    <c:plotArea>
      <c:layout/>
      <c:pieChart>
        <c:varyColors val="1"/>
        <c:ser>
          <c:idx val="0"/>
          <c:order val="0"/>
          <c:tx>
            <c:strRef>
              <c:f>Sheet1!$B$1</c:f>
              <c:strCache>
                <c:ptCount val="1"/>
                <c:pt idx="0">
                  <c:v>Interest in using Social Networking Tools in Athabasca Coursese</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393.0</c:v>
                </c:pt>
                <c:pt idx="1">
                  <c:v>378.0</c:v>
                </c:pt>
                <c:pt idx="2">
                  <c:v>49.0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Video Download and Sharing Tools </a:t>
            </a:r>
            <a:r>
              <a:rPr lang="en-US" dirty="0"/>
              <a:t>in Athabasca Courses</a:t>
            </a:r>
          </a:p>
        </c:rich>
      </c:tx>
      <c:layout/>
    </c:title>
    <c:plotArea>
      <c:layout/>
      <c:pieChart>
        <c:varyColors val="1"/>
        <c:ser>
          <c:idx val="0"/>
          <c:order val="0"/>
          <c:tx>
            <c:strRef>
              <c:f>Sheet1!$B$1</c:f>
              <c:strCache>
                <c:ptCount val="1"/>
                <c:pt idx="0">
                  <c:v>Interest in using Video Download and Sharing Tools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508.0</c:v>
                </c:pt>
                <c:pt idx="1">
                  <c:v>258.0</c:v>
                </c:pt>
                <c:pt idx="2">
                  <c:v>54.0</c:v>
                </c:pt>
              </c:numCache>
            </c:numRef>
          </c:val>
        </c:ser>
        <c:firstSliceAng val="0"/>
      </c:pieChart>
    </c:plotArea>
    <c:legend>
      <c:legendPos val="r"/>
      <c:layout>
        <c:manualLayout>
          <c:xMode val="edge"/>
          <c:yMode val="edge"/>
          <c:x val="0.790095595848684"/>
          <c:y val="0.468035075161059"/>
          <c:w val="0.20073009222471"/>
          <c:h val="0.180228550976582"/>
        </c:manualLayout>
      </c:layout>
    </c:legend>
    <c:plotVisOnly val="1"/>
  </c:chart>
  <c:txPr>
    <a:bodyPr/>
    <a:lstStyle/>
    <a:p>
      <a:pPr>
        <a:defRPr sz="1800"/>
      </a:pPr>
      <a:endParaRPr lang="en-US"/>
    </a:p>
  </c:txPr>
  <c:externalData r:id="rId1"/>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Podcasting Tools </a:t>
            </a:r>
            <a:r>
              <a:rPr lang="en-US" dirty="0"/>
              <a:t>in Athabasca Courses</a:t>
            </a:r>
          </a:p>
        </c:rich>
      </c:tx>
      <c:layout/>
    </c:title>
    <c:plotArea>
      <c:layout/>
      <c:pieChart>
        <c:varyColors val="1"/>
        <c:ser>
          <c:idx val="0"/>
          <c:order val="0"/>
          <c:tx>
            <c:strRef>
              <c:f>Sheet1!$B$1</c:f>
              <c:strCache>
                <c:ptCount val="1"/>
                <c:pt idx="0">
                  <c:v>Interest in using Podcasting Tools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390.0</c:v>
                </c:pt>
                <c:pt idx="1">
                  <c:v>290.0</c:v>
                </c:pt>
                <c:pt idx="2">
                  <c:v>140.0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style val="2"/>
  <c:chart>
    <c:title>
      <c:tx>
        <c:rich>
          <a:bodyPr/>
          <a:lstStyle/>
          <a:p>
            <a:pPr>
              <a:defRPr/>
            </a:pPr>
            <a:r>
              <a:rPr lang="en-US" dirty="0"/>
              <a:t>Interest in using </a:t>
            </a:r>
            <a:r>
              <a:rPr lang="en-US" dirty="0">
                <a:solidFill>
                  <a:srgbClr val="FF0000"/>
                </a:solidFill>
              </a:rPr>
              <a:t>Twitter</a:t>
            </a:r>
            <a:r>
              <a:rPr lang="en-US" dirty="0"/>
              <a:t> in Athabasca Courses</a:t>
            </a:r>
          </a:p>
        </c:rich>
      </c:tx>
      <c:layout/>
    </c:title>
    <c:plotArea>
      <c:layout/>
      <c:pieChart>
        <c:varyColors val="1"/>
        <c:ser>
          <c:idx val="0"/>
          <c:order val="0"/>
          <c:tx>
            <c:strRef>
              <c:f>Sheet1!$B$1</c:f>
              <c:strCache>
                <c:ptCount val="1"/>
                <c:pt idx="0">
                  <c:v>Interest in using Twitter in Athabasca Courses</c:v>
                </c:pt>
              </c:strCache>
            </c:strRef>
          </c:tx>
          <c:cat>
            <c:strRef>
              <c:f>Sheet1!$A$2:$A$4</c:f>
              <c:strCache>
                <c:ptCount val="3"/>
                <c:pt idx="0">
                  <c:v>Interested</c:v>
                </c:pt>
                <c:pt idx="1">
                  <c:v>Not interested</c:v>
                </c:pt>
                <c:pt idx="2">
                  <c:v>Don't know</c:v>
                </c:pt>
              </c:strCache>
            </c:strRef>
          </c:cat>
          <c:val>
            <c:numRef>
              <c:f>Sheet1!$B$2:$B$4</c:f>
              <c:numCache>
                <c:formatCode>General</c:formatCode>
                <c:ptCount val="3"/>
                <c:pt idx="0">
                  <c:v>113.0</c:v>
                </c:pt>
                <c:pt idx="1">
                  <c:v>602.0</c:v>
                </c:pt>
                <c:pt idx="2">
                  <c:v>105.0</c:v>
                </c:pt>
              </c:numCache>
            </c:numRef>
          </c:val>
        </c:ser>
        <c:firstSliceAng val="0"/>
      </c:pieChart>
    </c:plotArea>
    <c:legend>
      <c:legendPos val="r"/>
      <c:layout/>
    </c:legend>
    <c:plotVisOnly val="1"/>
  </c:chart>
  <c:txPr>
    <a:bodyPr/>
    <a:lstStyle/>
    <a:p>
      <a:pPr>
        <a:defRPr sz="1800"/>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6.93889E-18</cdr:x>
      <cdr:y>0.03704</cdr:y>
    </cdr:from>
    <cdr:to>
      <cdr:x>1</cdr:x>
      <cdr:y>0.12346</cdr:y>
    </cdr:to>
    <cdr:sp macro="" textlink="">
      <cdr:nvSpPr>
        <cdr:cNvPr id="2" name="TextBox 1"/>
        <cdr:cNvSpPr txBox="1"/>
      </cdr:nvSpPr>
      <cdr:spPr>
        <a:xfrm xmlns:a="http://schemas.openxmlformats.org/drawingml/2006/main">
          <a:off x="304800" y="228600"/>
          <a:ext cx="8077200" cy="533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rtl="0"/>
          <a:r>
            <a:rPr lang="en-US" sz="2800" dirty="0" smtClean="0"/>
            <a:t>Interest in </a:t>
          </a:r>
          <a:r>
            <a:rPr lang="en-US" sz="2800" dirty="0" smtClean="0">
              <a:solidFill>
                <a:srgbClr val="FF0000"/>
              </a:solidFill>
            </a:rPr>
            <a:t>Collaboration</a:t>
          </a:r>
          <a:r>
            <a:rPr lang="en-US" sz="2800" dirty="0" smtClean="0"/>
            <a:t> in AU Undergrad Courses </a:t>
          </a:r>
        </a:p>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0.21429</cdr:x>
      <cdr:y>0.72727</cdr:y>
    </cdr:from>
    <cdr:to>
      <cdr:x>0.32143</cdr:x>
      <cdr:y>0.88312</cdr:y>
    </cdr:to>
    <cdr:sp macro="" textlink="">
      <cdr:nvSpPr>
        <cdr:cNvPr id="2" name="TextBox 1"/>
        <cdr:cNvSpPr txBox="1"/>
      </cdr:nvSpPr>
      <cdr:spPr>
        <a:xfrm xmlns:a="http://schemas.openxmlformats.org/drawingml/2006/main">
          <a:off x="1828800" y="42672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50.73%</a:t>
          </a:r>
        </a:p>
        <a:p xmlns:a="http://schemas.openxmlformats.org/drawingml/2006/main">
          <a:endParaRPr lang="en-US" sz="2400" dirty="0" smtClean="0"/>
        </a:p>
        <a:p xmlns:a="http://schemas.openxmlformats.org/drawingml/2006/main">
          <a:endParaRPr lang="en-US" sz="2400" dirty="0" smtClean="0"/>
        </a:p>
        <a:p xmlns:a="http://schemas.openxmlformats.org/drawingml/2006/main">
          <a:endParaRPr lang="en-US" sz="2400" dirty="0"/>
        </a:p>
      </cdr:txBody>
    </cdr:sp>
  </cdr:relSizeAnchor>
  <cdr:relSizeAnchor xmlns:cdr="http://schemas.openxmlformats.org/drawingml/2006/chartDrawing">
    <cdr:from>
      <cdr:x>0.28571</cdr:x>
      <cdr:y>0.12987</cdr:y>
    </cdr:from>
    <cdr:to>
      <cdr:x>0.39286</cdr:x>
      <cdr:y>0.28571</cdr:y>
    </cdr:to>
    <cdr:sp macro="" textlink="">
      <cdr:nvSpPr>
        <cdr:cNvPr id="3" name="TextBox 2"/>
        <cdr:cNvSpPr txBox="1"/>
      </cdr:nvSpPr>
      <cdr:spPr>
        <a:xfrm xmlns:a="http://schemas.openxmlformats.org/drawingml/2006/main">
          <a:off x="2438400" y="7620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8.54%</a:t>
          </a:r>
          <a:endParaRPr lang="en-US" sz="2400" dirty="0"/>
        </a:p>
      </cdr:txBody>
    </cdr:sp>
  </cdr:relSizeAnchor>
  <cdr:relSizeAnchor xmlns:cdr="http://schemas.openxmlformats.org/drawingml/2006/chartDrawing">
    <cdr:from>
      <cdr:x>0.54464</cdr:x>
      <cdr:y>0.37662</cdr:y>
    </cdr:from>
    <cdr:to>
      <cdr:x>0.65179</cdr:x>
      <cdr:y>0.53247</cdr:y>
    </cdr:to>
    <cdr:sp macro="" textlink="">
      <cdr:nvSpPr>
        <cdr:cNvPr id="4" name="TextBox 3"/>
        <cdr:cNvSpPr txBox="1"/>
      </cdr:nvSpPr>
      <cdr:spPr>
        <a:xfrm xmlns:a="http://schemas.openxmlformats.org/drawingml/2006/main">
          <a:off x="4648200" y="22098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40.73%</a:t>
          </a:r>
          <a:endParaRPr lang="en-US" sz="2400" dirty="0"/>
        </a:p>
      </cdr:txBody>
    </cdr:sp>
  </cdr:relSizeAnchor>
  <cdr:relSizeAnchor xmlns:cdr="http://schemas.openxmlformats.org/drawingml/2006/chartDrawing">
    <cdr:from>
      <cdr:x>0.74107</cdr:x>
      <cdr:y>0.7013</cdr:y>
    </cdr:from>
    <cdr:to>
      <cdr:x>0.84821</cdr:x>
      <cdr:y>0.85715</cdr:y>
    </cdr:to>
    <cdr:sp macro="" textlink="">
      <cdr:nvSpPr>
        <cdr:cNvPr id="5" name="TextBox 4"/>
        <cdr:cNvSpPr txBox="1"/>
      </cdr:nvSpPr>
      <cdr:spPr>
        <a:xfrm xmlns:a="http://schemas.openxmlformats.org/drawingml/2006/main">
          <a:off x="6324600" y="4114800"/>
          <a:ext cx="914376" cy="91443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t>N</a:t>
          </a:r>
          <a:r>
            <a:rPr lang="en-US" sz="1800" dirty="0" smtClean="0"/>
            <a:t> = 820</a:t>
          </a:r>
          <a:endParaRPr lang="en-US" sz="1800" dirty="0"/>
        </a:p>
      </cdr:txBody>
    </cdr:sp>
  </cdr:relSizeAnchor>
</c:userShapes>
</file>

<file path=ppt/drawings/drawing3.xml><?xml version="1.0" encoding="utf-8"?>
<c:userShapes xmlns:c="http://schemas.openxmlformats.org/drawingml/2006/chart">
  <cdr:relSizeAnchor xmlns:cdr="http://schemas.openxmlformats.org/drawingml/2006/chartDrawing">
    <cdr:from>
      <cdr:x>0.52294</cdr:x>
      <cdr:y>0.33333</cdr:y>
    </cdr:from>
    <cdr:to>
      <cdr:x>0.66055</cdr:x>
      <cdr:y>0.42667</cdr:y>
    </cdr:to>
    <cdr:sp macro="" textlink="">
      <cdr:nvSpPr>
        <cdr:cNvPr id="2" name="TextBox 1"/>
        <cdr:cNvSpPr txBox="1"/>
      </cdr:nvSpPr>
      <cdr:spPr>
        <a:xfrm xmlns:a="http://schemas.openxmlformats.org/drawingml/2006/main">
          <a:off x="4343400" y="1905000"/>
          <a:ext cx="1143000" cy="533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31.47%</a:t>
          </a:r>
          <a:endParaRPr lang="en-US" sz="2400" dirty="0"/>
        </a:p>
      </cdr:txBody>
    </cdr:sp>
  </cdr:relSizeAnchor>
  <cdr:relSizeAnchor xmlns:cdr="http://schemas.openxmlformats.org/drawingml/2006/chartDrawing">
    <cdr:from>
      <cdr:x>0.27523</cdr:x>
      <cdr:y>0.82667</cdr:y>
    </cdr:from>
    <cdr:to>
      <cdr:x>0.38532</cdr:x>
      <cdr:y>0.93333</cdr:y>
    </cdr:to>
    <cdr:sp macro="" textlink="">
      <cdr:nvSpPr>
        <cdr:cNvPr id="3" name="TextBox 2"/>
        <cdr:cNvSpPr txBox="1"/>
      </cdr:nvSpPr>
      <cdr:spPr>
        <a:xfrm xmlns:a="http://schemas.openxmlformats.org/drawingml/2006/main">
          <a:off x="2286000" y="4724400"/>
          <a:ext cx="914400" cy="6096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45.85%</a:t>
          </a:r>
          <a:endParaRPr lang="en-US" sz="2400" dirty="0"/>
        </a:p>
      </cdr:txBody>
    </cdr:sp>
  </cdr:relSizeAnchor>
  <cdr:relSizeAnchor xmlns:cdr="http://schemas.openxmlformats.org/drawingml/2006/chartDrawing">
    <cdr:from>
      <cdr:x>0.20183</cdr:x>
      <cdr:y>0.2</cdr:y>
    </cdr:from>
    <cdr:to>
      <cdr:x>0.31193</cdr:x>
      <cdr:y>0.36</cdr:y>
    </cdr:to>
    <cdr:sp macro="" textlink="">
      <cdr:nvSpPr>
        <cdr:cNvPr id="4" name="TextBox 3"/>
        <cdr:cNvSpPr txBox="1"/>
      </cdr:nvSpPr>
      <cdr:spPr>
        <a:xfrm xmlns:a="http://schemas.openxmlformats.org/drawingml/2006/main">
          <a:off x="1676400" y="11430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22.68%</a:t>
          </a:r>
          <a:endParaRPr lang="en-US" sz="2400" dirty="0"/>
        </a:p>
      </cdr:txBody>
    </cdr:sp>
  </cdr:relSizeAnchor>
  <cdr:relSizeAnchor xmlns:cdr="http://schemas.openxmlformats.org/drawingml/2006/chartDrawing">
    <cdr:from>
      <cdr:x>0.73394</cdr:x>
      <cdr:y>0.69333</cdr:y>
    </cdr:from>
    <cdr:to>
      <cdr:x>0.84404</cdr:x>
      <cdr:y>0.85333</cdr:y>
    </cdr:to>
    <cdr:sp macro="" textlink="">
      <cdr:nvSpPr>
        <cdr:cNvPr id="5" name="TextBox 4"/>
        <cdr:cNvSpPr txBox="1"/>
      </cdr:nvSpPr>
      <cdr:spPr>
        <a:xfrm xmlns:a="http://schemas.openxmlformats.org/drawingml/2006/main">
          <a:off x="6096000" y="3962400"/>
          <a:ext cx="91438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t>N</a:t>
          </a:r>
          <a:r>
            <a:rPr lang="en-US" sz="1800" dirty="0" smtClean="0"/>
            <a:t> = 820</a:t>
          </a:r>
          <a:endParaRPr lang="en-US" sz="1800" dirty="0"/>
        </a:p>
      </cdr:txBody>
    </cdr:sp>
  </cdr:relSizeAnchor>
</c:userShapes>
</file>

<file path=ppt/drawings/drawing4.xml><?xml version="1.0" encoding="utf-8"?>
<c:userShapes xmlns:c="http://schemas.openxmlformats.org/drawingml/2006/chart">
  <cdr:relSizeAnchor xmlns:cdr="http://schemas.openxmlformats.org/drawingml/2006/chartDrawing">
    <cdr:from>
      <cdr:x>0.2</cdr:x>
      <cdr:y>0.27273</cdr:y>
    </cdr:from>
    <cdr:to>
      <cdr:x>0.30909</cdr:x>
      <cdr:y>0.35065</cdr:y>
    </cdr:to>
    <cdr:sp macro="" textlink="">
      <cdr:nvSpPr>
        <cdr:cNvPr id="2" name="TextBox 1"/>
        <cdr:cNvSpPr txBox="1"/>
      </cdr:nvSpPr>
      <cdr:spPr>
        <a:xfrm xmlns:a="http://schemas.openxmlformats.org/drawingml/2006/main">
          <a:off x="1676400" y="16002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25%</a:t>
          </a:r>
          <a:endParaRPr lang="en-US" sz="2400" dirty="0"/>
        </a:p>
      </cdr:txBody>
    </cdr:sp>
  </cdr:relSizeAnchor>
  <cdr:relSizeAnchor xmlns:cdr="http://schemas.openxmlformats.org/drawingml/2006/chartDrawing">
    <cdr:from>
      <cdr:x>0.34545</cdr:x>
      <cdr:y>0.79221</cdr:y>
    </cdr:from>
    <cdr:to>
      <cdr:x>0.45455</cdr:x>
      <cdr:y>0.85714</cdr:y>
    </cdr:to>
    <cdr:sp macro="" textlink="">
      <cdr:nvSpPr>
        <cdr:cNvPr id="3" name="TextBox 2"/>
        <cdr:cNvSpPr txBox="1"/>
      </cdr:nvSpPr>
      <cdr:spPr>
        <a:xfrm xmlns:a="http://schemas.openxmlformats.org/drawingml/2006/main">
          <a:off x="2895600" y="4648200"/>
          <a:ext cx="914400" cy="3810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49.88%</a:t>
          </a:r>
          <a:endParaRPr lang="en-US" sz="2400" dirty="0"/>
        </a:p>
      </cdr:txBody>
    </cdr:sp>
  </cdr:relSizeAnchor>
</c:userShapes>
</file>

<file path=ppt/drawings/drawing5.xml><?xml version="1.0" encoding="utf-8"?>
<c:userShapes xmlns:c="http://schemas.openxmlformats.org/drawingml/2006/chart">
  <cdr:relSizeAnchor xmlns:cdr="http://schemas.openxmlformats.org/drawingml/2006/chartDrawing">
    <cdr:from>
      <cdr:x>0.51376</cdr:x>
      <cdr:y>0.53947</cdr:y>
    </cdr:from>
    <cdr:to>
      <cdr:x>0.62385</cdr:x>
      <cdr:y>0.61842</cdr:y>
    </cdr:to>
    <cdr:sp macro="" textlink="">
      <cdr:nvSpPr>
        <cdr:cNvPr id="2" name="TextBox 1"/>
        <cdr:cNvSpPr txBox="1"/>
      </cdr:nvSpPr>
      <cdr:spPr>
        <a:xfrm xmlns:a="http://schemas.openxmlformats.org/drawingml/2006/main">
          <a:off x="4267200" y="31242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55.12%</a:t>
          </a:r>
          <a:endParaRPr lang="en-US" sz="2400" dirty="0"/>
        </a:p>
      </cdr:txBody>
    </cdr:sp>
  </cdr:relSizeAnchor>
  <cdr:relSizeAnchor xmlns:cdr="http://schemas.openxmlformats.org/drawingml/2006/chartDrawing">
    <cdr:from>
      <cdr:x>0.12844</cdr:x>
      <cdr:y>0.57895</cdr:y>
    </cdr:from>
    <cdr:to>
      <cdr:x>0.23853</cdr:x>
      <cdr:y>0.65789</cdr:y>
    </cdr:to>
    <cdr:sp macro="" textlink="">
      <cdr:nvSpPr>
        <cdr:cNvPr id="3" name="TextBox 2"/>
        <cdr:cNvSpPr txBox="1"/>
      </cdr:nvSpPr>
      <cdr:spPr>
        <a:xfrm xmlns:a="http://schemas.openxmlformats.org/drawingml/2006/main">
          <a:off x="1066800" y="33528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34.39%</a:t>
          </a:r>
          <a:endParaRPr lang="en-US" sz="2400" dirty="0"/>
        </a:p>
      </cdr:txBody>
    </cdr:sp>
  </cdr:relSizeAnchor>
  <cdr:relSizeAnchor xmlns:cdr="http://schemas.openxmlformats.org/drawingml/2006/chartDrawing">
    <cdr:from>
      <cdr:x>0.26606</cdr:x>
      <cdr:y>0.19737</cdr:y>
    </cdr:from>
    <cdr:to>
      <cdr:x>0.37615</cdr:x>
      <cdr:y>0.35526</cdr:y>
    </cdr:to>
    <cdr:sp macro="" textlink="">
      <cdr:nvSpPr>
        <cdr:cNvPr id="4" name="TextBox 3"/>
        <cdr:cNvSpPr txBox="1"/>
      </cdr:nvSpPr>
      <cdr:spPr>
        <a:xfrm xmlns:a="http://schemas.openxmlformats.org/drawingml/2006/main">
          <a:off x="2209800" y="11430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10.49%</a:t>
          </a:r>
          <a:endParaRPr lang="en-US" sz="2400" dirty="0"/>
        </a:p>
      </cdr:txBody>
    </cdr:sp>
  </cdr:relSizeAnchor>
</c:userShapes>
</file>

<file path=ppt/drawings/drawing6.xml><?xml version="1.0" encoding="utf-8"?>
<c:userShapes xmlns:c="http://schemas.openxmlformats.org/drawingml/2006/chart">
  <cdr:relSizeAnchor xmlns:cdr="http://schemas.openxmlformats.org/drawingml/2006/chartDrawing">
    <cdr:from>
      <cdr:x>0.17117</cdr:x>
      <cdr:y>0.65333</cdr:y>
    </cdr:from>
    <cdr:to>
      <cdr:x>0.27928</cdr:x>
      <cdr:y>0.73333</cdr:y>
    </cdr:to>
    <cdr:sp macro="" textlink="">
      <cdr:nvSpPr>
        <cdr:cNvPr id="2" name="TextBox 1"/>
        <cdr:cNvSpPr txBox="1"/>
      </cdr:nvSpPr>
      <cdr:spPr>
        <a:xfrm xmlns:a="http://schemas.openxmlformats.org/drawingml/2006/main">
          <a:off x="1447800" y="37338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46.09%</a:t>
          </a:r>
          <a:endParaRPr lang="en-US" sz="2400" dirty="0"/>
        </a:p>
      </cdr:txBody>
    </cdr:sp>
  </cdr:relSizeAnchor>
  <cdr:relSizeAnchor xmlns:cdr="http://schemas.openxmlformats.org/drawingml/2006/chartDrawing">
    <cdr:from>
      <cdr:x>0.2973</cdr:x>
      <cdr:y>0.18667</cdr:y>
    </cdr:from>
    <cdr:to>
      <cdr:x>0.40541</cdr:x>
      <cdr:y>0.26667</cdr:y>
    </cdr:to>
    <cdr:sp macro="" textlink="">
      <cdr:nvSpPr>
        <cdr:cNvPr id="3" name="TextBox 2"/>
        <cdr:cNvSpPr txBox="1"/>
      </cdr:nvSpPr>
      <cdr:spPr>
        <a:xfrm xmlns:a="http://schemas.openxmlformats.org/drawingml/2006/main">
          <a:off x="2514600" y="10668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5.98%</a:t>
          </a:r>
          <a:endParaRPr lang="en-US" sz="2400" dirty="0"/>
        </a:p>
      </cdr:txBody>
    </cdr:sp>
  </cdr:relSizeAnchor>
  <cdr:relSizeAnchor xmlns:cdr="http://schemas.openxmlformats.org/drawingml/2006/chartDrawing">
    <cdr:from>
      <cdr:x>0.72072</cdr:x>
      <cdr:y>0.73333</cdr:y>
    </cdr:from>
    <cdr:to>
      <cdr:x>0.82883</cdr:x>
      <cdr:y>0.89333</cdr:y>
    </cdr:to>
    <cdr:sp macro="" textlink="">
      <cdr:nvSpPr>
        <cdr:cNvPr id="4" name="TextBox 3"/>
        <cdr:cNvSpPr txBox="1"/>
      </cdr:nvSpPr>
      <cdr:spPr>
        <a:xfrm xmlns:a="http://schemas.openxmlformats.org/drawingml/2006/main">
          <a:off x="6096000" y="4191000"/>
          <a:ext cx="91441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latin typeface="Arial" pitchFamily="34" charset="0"/>
              <a:cs typeface="Arial" pitchFamily="34" charset="0"/>
            </a:rPr>
            <a:t>N </a:t>
          </a:r>
          <a:r>
            <a:rPr lang="en-US" sz="1800" dirty="0" smtClean="0">
              <a:latin typeface="Arial" pitchFamily="34" charset="0"/>
              <a:cs typeface="Arial" pitchFamily="34" charset="0"/>
            </a:rPr>
            <a:t>= 820</a:t>
          </a:r>
          <a:endParaRPr lang="en-US" sz="1800" dirty="0">
            <a:latin typeface="Arial" pitchFamily="34" charset="0"/>
            <a:cs typeface="Arial"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0.75229</cdr:x>
      <cdr:y>0.7013</cdr:y>
    </cdr:from>
    <cdr:to>
      <cdr:x>0.86239</cdr:x>
      <cdr:y>0.85714</cdr:y>
    </cdr:to>
    <cdr:sp macro="" textlink="">
      <cdr:nvSpPr>
        <cdr:cNvPr id="2" name="TextBox 1"/>
        <cdr:cNvSpPr txBox="1"/>
      </cdr:nvSpPr>
      <cdr:spPr>
        <a:xfrm xmlns:a="http://schemas.openxmlformats.org/drawingml/2006/main">
          <a:off x="6248400" y="4114800"/>
          <a:ext cx="914468" cy="9143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latin typeface="Arial" pitchFamily="34" charset="0"/>
              <a:cs typeface="Arial" pitchFamily="34" charset="0"/>
            </a:rPr>
            <a:t>N</a:t>
          </a:r>
          <a:r>
            <a:rPr lang="en-US" sz="1800" dirty="0" smtClean="0">
              <a:latin typeface="Arial" pitchFamily="34" charset="0"/>
              <a:cs typeface="Arial" pitchFamily="34" charset="0"/>
            </a:rPr>
            <a:t> = 820</a:t>
          </a:r>
          <a:endParaRPr lang="en-US" sz="1800" dirty="0">
            <a:latin typeface="Arial" pitchFamily="34" charset="0"/>
            <a:cs typeface="Arial"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0.55963</cdr:x>
      <cdr:y>0.42105</cdr:y>
    </cdr:from>
    <cdr:to>
      <cdr:x>0.66972</cdr:x>
      <cdr:y>0.57895</cdr:y>
    </cdr:to>
    <cdr:sp macro="" textlink="">
      <cdr:nvSpPr>
        <cdr:cNvPr id="2" name="TextBox 1"/>
        <cdr:cNvSpPr txBox="1"/>
      </cdr:nvSpPr>
      <cdr:spPr>
        <a:xfrm xmlns:a="http://schemas.openxmlformats.org/drawingml/2006/main">
          <a:off x="4648200" y="24384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47.56%</a:t>
          </a:r>
          <a:endParaRPr lang="en-US" sz="2400" dirty="0"/>
        </a:p>
      </cdr:txBody>
    </cdr:sp>
  </cdr:relSizeAnchor>
  <cdr:relSizeAnchor xmlns:cdr="http://schemas.openxmlformats.org/drawingml/2006/chartDrawing">
    <cdr:from>
      <cdr:x>0.22018</cdr:x>
      <cdr:y>0.18421</cdr:y>
    </cdr:from>
    <cdr:to>
      <cdr:x>0.33028</cdr:x>
      <cdr:y>0.34211</cdr:y>
    </cdr:to>
    <cdr:sp macro="" textlink="">
      <cdr:nvSpPr>
        <cdr:cNvPr id="3" name="TextBox 2"/>
        <cdr:cNvSpPr txBox="1"/>
      </cdr:nvSpPr>
      <cdr:spPr>
        <a:xfrm xmlns:a="http://schemas.openxmlformats.org/drawingml/2006/main">
          <a:off x="1828800" y="10668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17.07%</a:t>
          </a:r>
          <a:endParaRPr lang="en-US" sz="2400" dirty="0"/>
        </a:p>
      </cdr:txBody>
    </cdr:sp>
  </cdr:relSizeAnchor>
  <cdr:relSizeAnchor xmlns:cdr="http://schemas.openxmlformats.org/drawingml/2006/chartDrawing">
    <cdr:from>
      <cdr:x>0.11927</cdr:x>
      <cdr:y>0.64474</cdr:y>
    </cdr:from>
    <cdr:to>
      <cdr:x>0.22936</cdr:x>
      <cdr:y>0.80263</cdr:y>
    </cdr:to>
    <cdr:sp macro="" textlink="">
      <cdr:nvSpPr>
        <cdr:cNvPr id="4" name="TextBox 3"/>
        <cdr:cNvSpPr txBox="1"/>
      </cdr:nvSpPr>
      <cdr:spPr>
        <a:xfrm xmlns:a="http://schemas.openxmlformats.org/drawingml/2006/main">
          <a:off x="990600" y="37338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35.37%</a:t>
          </a:r>
          <a:endParaRPr lang="en-US" sz="2400" dirty="0"/>
        </a:p>
      </cdr:txBody>
    </cdr:sp>
  </cdr:relSizeAnchor>
  <cdr:relSizeAnchor xmlns:cdr="http://schemas.openxmlformats.org/drawingml/2006/chartDrawing">
    <cdr:from>
      <cdr:x>0.72477</cdr:x>
      <cdr:y>0.68421</cdr:y>
    </cdr:from>
    <cdr:to>
      <cdr:x>0.83487</cdr:x>
      <cdr:y>0.8421</cdr:y>
    </cdr:to>
    <cdr:sp macro="" textlink="">
      <cdr:nvSpPr>
        <cdr:cNvPr id="5" name="TextBox 4"/>
        <cdr:cNvSpPr txBox="1"/>
      </cdr:nvSpPr>
      <cdr:spPr>
        <a:xfrm xmlns:a="http://schemas.openxmlformats.org/drawingml/2006/main">
          <a:off x="6019800" y="3962400"/>
          <a:ext cx="914468" cy="914373"/>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latin typeface="Arial" pitchFamily="34" charset="0"/>
              <a:cs typeface="Arial" pitchFamily="34" charset="0"/>
            </a:rPr>
            <a:t>N</a:t>
          </a:r>
          <a:r>
            <a:rPr lang="en-US" sz="1800" dirty="0" smtClean="0">
              <a:latin typeface="Arial" pitchFamily="34" charset="0"/>
              <a:cs typeface="Arial" pitchFamily="34" charset="0"/>
            </a:rPr>
            <a:t> = 820</a:t>
          </a:r>
          <a:endParaRPr lang="en-US" sz="1800" dirty="0">
            <a:latin typeface="Arial" pitchFamily="34" charset="0"/>
            <a:cs typeface="Arial"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0.30556</cdr:x>
      <cdr:y>0.81333</cdr:y>
    </cdr:from>
    <cdr:to>
      <cdr:x>0.41667</cdr:x>
      <cdr:y>0.97333</cdr:y>
    </cdr:to>
    <cdr:sp macro="" textlink="">
      <cdr:nvSpPr>
        <cdr:cNvPr id="2" name="TextBox 1"/>
        <cdr:cNvSpPr txBox="1"/>
      </cdr:nvSpPr>
      <cdr:spPr>
        <a:xfrm xmlns:a="http://schemas.openxmlformats.org/drawingml/2006/main">
          <a:off x="2514600" y="46482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73.42%</a:t>
          </a:r>
          <a:endParaRPr lang="en-US" sz="2400" dirty="0"/>
        </a:p>
      </cdr:txBody>
    </cdr:sp>
  </cdr:relSizeAnchor>
  <cdr:relSizeAnchor xmlns:cdr="http://schemas.openxmlformats.org/drawingml/2006/chartDrawing">
    <cdr:from>
      <cdr:x>0.43519</cdr:x>
      <cdr:y>0.17333</cdr:y>
    </cdr:from>
    <cdr:to>
      <cdr:x>0.5463</cdr:x>
      <cdr:y>0.25333</cdr:y>
    </cdr:to>
    <cdr:sp macro="" textlink="">
      <cdr:nvSpPr>
        <cdr:cNvPr id="3" name="TextBox 2"/>
        <cdr:cNvSpPr txBox="1"/>
      </cdr:nvSpPr>
      <cdr:spPr>
        <a:xfrm xmlns:a="http://schemas.openxmlformats.org/drawingml/2006/main">
          <a:off x="3581400" y="990600"/>
          <a:ext cx="914400"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13.78%</a:t>
          </a:r>
          <a:endParaRPr lang="en-US" sz="2400" dirty="0"/>
        </a:p>
      </cdr:txBody>
    </cdr:sp>
  </cdr:relSizeAnchor>
  <cdr:relSizeAnchor xmlns:cdr="http://schemas.openxmlformats.org/drawingml/2006/chartDrawing">
    <cdr:from>
      <cdr:x>0.24074</cdr:x>
      <cdr:y>0.21333</cdr:y>
    </cdr:from>
    <cdr:to>
      <cdr:x>0.35185</cdr:x>
      <cdr:y>0.37333</cdr:y>
    </cdr:to>
    <cdr:sp macro="" textlink="">
      <cdr:nvSpPr>
        <cdr:cNvPr id="4" name="TextBox 3"/>
        <cdr:cNvSpPr txBox="1"/>
      </cdr:nvSpPr>
      <cdr:spPr>
        <a:xfrm xmlns:a="http://schemas.openxmlformats.org/drawingml/2006/main">
          <a:off x="1981200" y="12192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dirty="0" smtClean="0"/>
            <a:t>12.8%</a:t>
          </a:r>
          <a:endParaRPr lang="en-US" sz="2400" dirty="0"/>
        </a:p>
      </cdr:txBody>
    </cdr:sp>
  </cdr:relSizeAnchor>
  <cdr:relSizeAnchor xmlns:cdr="http://schemas.openxmlformats.org/drawingml/2006/chartDrawing">
    <cdr:from>
      <cdr:x>0.74074</cdr:x>
      <cdr:y>0.70667</cdr:y>
    </cdr:from>
    <cdr:to>
      <cdr:x>0.85186</cdr:x>
      <cdr:y>0.86667</cdr:y>
    </cdr:to>
    <cdr:sp macro="" textlink="">
      <cdr:nvSpPr>
        <cdr:cNvPr id="5" name="TextBox 4"/>
        <cdr:cNvSpPr txBox="1"/>
      </cdr:nvSpPr>
      <cdr:spPr>
        <a:xfrm xmlns:a="http://schemas.openxmlformats.org/drawingml/2006/main">
          <a:off x="6096000" y="4038600"/>
          <a:ext cx="914474"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i="1" dirty="0" smtClean="0">
              <a:latin typeface="Arial" pitchFamily="34" charset="0"/>
              <a:cs typeface="Arial" pitchFamily="34" charset="0"/>
            </a:rPr>
            <a:t>N</a:t>
          </a:r>
          <a:r>
            <a:rPr lang="en-US" sz="1800" dirty="0" smtClean="0">
              <a:latin typeface="Arial" pitchFamily="34" charset="0"/>
              <a:cs typeface="Arial" pitchFamily="34" charset="0"/>
            </a:rPr>
            <a:t> = 820</a:t>
          </a:r>
          <a:endParaRPr lang="en-US" sz="1800" dirty="0">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B903E7-4A3B-D046-8E5B-049F16034344}" type="datetimeFigureOut">
              <a:rPr lang="en-US" smtClean="0"/>
              <a:pPr/>
              <a:t>9/30/09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A4562-811E-6843-B35D-2BA2142ED37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C1DD6B2-9EC8-3049-A27E-4C415D9A2523}" type="slidenum">
              <a:rPr lang="en-US">
                <a:latin typeface="Arial" charset="0"/>
                <a:ea typeface="ＭＳ Ｐゴシック" charset="-128"/>
                <a:cs typeface="ＭＳ Ｐゴシック" charset="-128"/>
              </a:rPr>
              <a:pPr/>
              <a:t>34</a:t>
            </a:fld>
            <a:endParaRPr lang="en-US">
              <a:latin typeface="Arial" charset="0"/>
              <a:ea typeface="ＭＳ Ｐゴシック" charset="-128"/>
              <a:cs typeface="ＭＳ Ｐゴシック" charset="-128"/>
            </a:endParaRPr>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1184E70-D6A7-2044-A128-84805FB30985}" type="slidenum">
              <a:rPr lang="en-US"/>
              <a:pPr/>
              <a:t>38</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DA8539-CD9F-894D-BC09-70AA81CF2ED2}" type="slidenum">
              <a:rPr lang="en-US"/>
              <a:pPr/>
              <a:t>52</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DD67ED-ECD3-4C4E-AE34-053A591265E2}" type="slidenum">
              <a:rPr lang="en-US"/>
              <a:pPr/>
              <a:t>53</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Can you change this to % of valid replies.</a:t>
            </a:r>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5954197-3392-B649-A1F2-E47F98837EA2}" type="slidenum">
              <a:rPr lang="en-US"/>
              <a:pPr/>
              <a:t>57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p:cNvSpPr>
          <p:nvPr>
            <p:ph type="sldNum" sz="quarter" idx="5"/>
          </p:nvPr>
        </p:nvSpPr>
        <p:spPr>
          <a:ln/>
        </p:spPr>
        <p:txBody>
          <a:bodyPr/>
          <a:lstStyle/>
          <a:p>
            <a:fld id="{029EC00C-5949-E344-8D85-71F02E9442FF}" type="slidenum">
              <a:rPr lang="en-US"/>
              <a:pPr/>
              <a:t>79</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EE6B7E34-EBA2-1840-9E8B-ECC4AA82F9A1}" type="datetimeFigureOut">
              <a:rPr lang="en-US" smtClean="0"/>
              <a:pPr/>
              <a:t>9/30/09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E6B7E34-EBA2-1840-9E8B-ECC4AA82F9A1}" type="datetimeFigureOut">
              <a:rPr lang="en-US" smtClean="0"/>
              <a:pPr/>
              <a:t>9/30/09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EE6B7E34-EBA2-1840-9E8B-ECC4AA82F9A1}" type="datetimeFigureOut">
              <a:rPr lang="en-US" smtClean="0"/>
              <a:pPr/>
              <a:t>9/30/09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EE6B7E34-EBA2-1840-9E8B-ECC4AA82F9A1}" type="datetimeFigureOut">
              <a:rPr lang="en-US" smtClean="0"/>
              <a:pPr/>
              <a:t>9/30/09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EE6B7E34-EBA2-1840-9E8B-ECC4AA82F9A1}" type="datetimeFigureOut">
              <a:rPr lang="en-US" smtClean="0"/>
              <a:pPr/>
              <a:t>9/30/09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E6B7E34-EBA2-1840-9E8B-ECC4AA82F9A1}" type="datetimeFigureOut">
              <a:rPr lang="en-US" smtClean="0"/>
              <a:pPr/>
              <a:t>9/30/09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B7E34-EBA2-1840-9E8B-ECC4AA82F9A1}" type="datetimeFigureOut">
              <a:rPr lang="en-US" smtClean="0"/>
              <a:pPr/>
              <a:t>9/30/09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E6B7E34-EBA2-1840-9E8B-ECC4AA82F9A1}" type="datetimeFigureOut">
              <a:rPr lang="en-US" smtClean="0"/>
              <a:pPr/>
              <a:t>9/30/09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E6B7E34-EBA2-1840-9E8B-ECC4AA82F9A1}" type="datetimeFigureOut">
              <a:rPr lang="en-US" smtClean="0"/>
              <a:pPr/>
              <a:t>9/30/09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E6B7E34-EBA2-1840-9E8B-ECC4AA82F9A1}" type="datetimeFigureOut">
              <a:rPr lang="en-US" smtClean="0"/>
              <a:pPr/>
              <a:t>9/30/09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E6B7E34-EBA2-1840-9E8B-ECC4AA82F9A1}" type="datetimeFigureOut">
              <a:rPr lang="en-US" smtClean="0"/>
              <a:pPr/>
              <a:t>9/30/09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0216C-6FC0-4847-A6DD-7DB23F3A714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B7E34-EBA2-1840-9E8B-ECC4AA82F9A1}" type="datetimeFigureOut">
              <a:rPr lang="en-US" smtClean="0"/>
              <a:pPr/>
              <a:t>9/30/09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0216C-6FC0-4847-A6DD-7DB23F3A71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hyperlink" Target="http://wlteam.blogspot.com/2007/11/constructivism-in-library.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hyperlink" Target="http://www.go2web20.net/"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 Id="rId3" Type="http://schemas.openxmlformats.org/officeDocument/2006/relationships/hyperlink" Target="Voicethread.co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terrya@athabascau.ca" TargetMode="External"/><Relationship Id="rId4" Type="http://schemas.openxmlformats.org/officeDocument/2006/relationships/hyperlink" Target="http://cde.athabascau.ca/faculty/terrya.php" TargetMode="External"/><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Tutors</a:t>
            </a:r>
            <a:endParaRPr lang="en-US" dirty="0"/>
          </a:p>
        </p:txBody>
      </p:sp>
      <p:sp>
        <p:nvSpPr>
          <p:cNvPr id="3" name="Subtitle 2"/>
          <p:cNvSpPr>
            <a:spLocks noGrp="1"/>
          </p:cNvSpPr>
          <p:nvPr>
            <p:ph type="subTitle" idx="1"/>
          </p:nvPr>
        </p:nvSpPr>
        <p:spPr/>
        <p:txBody>
          <a:bodyPr/>
          <a:lstStyle/>
          <a:p>
            <a:r>
              <a:rPr lang="en-US" dirty="0" smtClean="0"/>
              <a:t>The Networked Future of Athabasca University Pedagogy</a:t>
            </a:r>
          </a:p>
          <a:p>
            <a:r>
              <a:rPr lang="en-US" dirty="0" smtClean="0"/>
              <a:t>Terry Anderson, PhD and Professor</a:t>
            </a:r>
            <a:endParaRPr lang="en-US" dirty="0"/>
          </a:p>
        </p:txBody>
      </p:sp>
      <p:pic>
        <p:nvPicPr>
          <p:cNvPr id="4" name="Picture 3"/>
          <p:cNvPicPr>
            <a:picLocks noChangeAspect="1"/>
          </p:cNvPicPr>
          <p:nvPr/>
        </p:nvPicPr>
        <p:blipFill>
          <a:blip r:embed="rId2"/>
          <a:stretch>
            <a:fillRect/>
          </a:stretch>
        </p:blipFill>
        <p:spPr>
          <a:xfrm>
            <a:off x="1371600" y="133350"/>
            <a:ext cx="7086600" cy="3021513"/>
          </a:xfrm>
          <a:prstGeom prst="rect">
            <a:avLst/>
          </a:prstGeom>
        </p:spPr>
      </p:pic>
      <p:pic>
        <p:nvPicPr>
          <p:cNvPr id="5" name="Picture 4"/>
          <p:cNvPicPr>
            <a:picLocks noChangeAspect="1"/>
          </p:cNvPicPr>
          <p:nvPr/>
        </p:nvPicPr>
        <p:blipFill>
          <a:blip r:embed="rId3"/>
          <a:stretch>
            <a:fillRect/>
          </a:stretch>
        </p:blipFill>
        <p:spPr>
          <a:xfrm>
            <a:off x="0" y="5257800"/>
            <a:ext cx="1610710" cy="1697990"/>
          </a:xfrm>
          <a:prstGeom prst="rect">
            <a:avLst/>
          </a:prstGeom>
        </p:spPr>
      </p:pic>
      <p:pic>
        <p:nvPicPr>
          <p:cNvPr id="6" name="Picture 3"/>
          <p:cNvPicPr>
            <a:picLocks noChangeAspect="1" noChangeArrowheads="1"/>
          </p:cNvPicPr>
          <p:nvPr/>
        </p:nvPicPr>
        <p:blipFill>
          <a:blip r:embed="rId4"/>
          <a:srcRect/>
          <a:stretch>
            <a:fillRect/>
          </a:stretch>
        </p:blipFill>
        <p:spPr bwMode="auto">
          <a:xfrm>
            <a:off x="5537835" y="5977890"/>
            <a:ext cx="3606165" cy="88011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Technological</a:t>
            </a:r>
            <a:r>
              <a:rPr lang="en-US" dirty="0" smtClean="0"/>
              <a:t> Determinism </a:t>
            </a:r>
            <a:r>
              <a:rPr lang="en-US" dirty="0" smtClean="0"/>
              <a:t>in Distance Education</a:t>
            </a:r>
          </a:p>
          <a:p>
            <a:r>
              <a:rPr lang="en-US" dirty="0" smtClean="0"/>
              <a:t>Generations of Distance Education Pedagogy</a:t>
            </a:r>
          </a:p>
          <a:p>
            <a:r>
              <a:rPr lang="en-US" dirty="0" smtClean="0"/>
              <a:t>What do our students</a:t>
            </a:r>
            <a:r>
              <a:rPr lang="en-US" dirty="0" smtClean="0"/>
              <a:t> say </a:t>
            </a:r>
            <a:r>
              <a:rPr lang="en-US" dirty="0" smtClean="0"/>
              <a:t>about new </a:t>
            </a:r>
            <a:r>
              <a:rPr lang="en-US" dirty="0" smtClean="0"/>
              <a:t>technologies and learning activities?</a:t>
            </a:r>
          </a:p>
          <a:p>
            <a:r>
              <a:rPr lang="en-US" dirty="0" smtClean="0"/>
              <a:t>A Networked future for Tutors at AU</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0200"/>
            <a:ext cx="4572000" cy="4525963"/>
          </a:xfrm>
        </p:spPr>
        <p:txBody>
          <a:bodyPr>
            <a:normAutofit fontScale="92500" lnSpcReduction="20000"/>
          </a:bodyPr>
          <a:lstStyle/>
          <a:p>
            <a:r>
              <a:rPr lang="en-US" b="1" dirty="0" smtClean="0"/>
              <a:t>Students today can’t prepare bark to calculate their problems. They depend on their slates which are more expensive. What will they do when their slate is dropped and it breaks? They will be unable to write!”</a:t>
            </a:r>
            <a:br>
              <a:rPr lang="en-US" b="1" dirty="0" smtClean="0"/>
            </a:br>
            <a:r>
              <a:rPr lang="en-US" b="1" i="1" dirty="0" smtClean="0"/>
              <a:t>Teachers Conference, 1703</a:t>
            </a:r>
            <a:endParaRPr lang="en-US" i="1" dirty="0" smtClean="0"/>
          </a:p>
          <a:p>
            <a:endParaRPr lang="en-US" dirty="0"/>
          </a:p>
        </p:txBody>
      </p:sp>
      <p:pic>
        <p:nvPicPr>
          <p:cNvPr id="4" name="Picture 3"/>
          <p:cNvPicPr>
            <a:picLocks noChangeAspect="1"/>
          </p:cNvPicPr>
          <p:nvPr/>
        </p:nvPicPr>
        <p:blipFill>
          <a:blip r:embed="rId2"/>
          <a:stretch>
            <a:fillRect/>
          </a:stretch>
        </p:blipFill>
        <p:spPr>
          <a:xfrm>
            <a:off x="4800600" y="3052763"/>
            <a:ext cx="4067735" cy="3073400"/>
          </a:xfrm>
          <a:prstGeom prst="rect">
            <a:avLst/>
          </a:prstGeom>
        </p:spPr>
      </p:pic>
      <p:sp>
        <p:nvSpPr>
          <p:cNvPr id="5" name="TextBox 4"/>
          <p:cNvSpPr txBox="1"/>
          <p:nvPr/>
        </p:nvSpPr>
        <p:spPr>
          <a:xfrm>
            <a:off x="167640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105400" y="3276600"/>
            <a:ext cx="3733800" cy="3105738"/>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Students today depend upon paper too much. They don’t know how to write on slate without chalk dust all over themselves. They can’t clean a slate properly. What will they do when they run out of paper?”</a:t>
            </a:r>
            <a:br>
              <a:rPr lang="en-US" b="1" dirty="0" smtClean="0"/>
            </a:br>
            <a:r>
              <a:rPr lang="en-US" b="1" dirty="0" smtClean="0"/>
              <a:t>Principal’s Association, 1815</a:t>
            </a:r>
            <a:endParaRPr lang="en-US" dirty="0" smtClean="0"/>
          </a:p>
          <a:p>
            <a:endParaRPr lang="en-US" dirty="0"/>
          </a:p>
        </p:txBody>
      </p:sp>
      <p:sp>
        <p:nvSpPr>
          <p:cNvPr id="4" name="TextBox 3"/>
          <p:cNvSpPr txBox="1"/>
          <p:nvPr/>
        </p:nvSpPr>
        <p:spPr>
          <a:xfrm>
            <a:off x="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417638"/>
            <a:ext cx="5257800" cy="4525963"/>
          </a:xfrm>
        </p:spPr>
        <p:txBody>
          <a:bodyPr/>
          <a:lstStyle/>
          <a:p>
            <a:r>
              <a:rPr lang="en-US" b="1" dirty="0" smtClean="0"/>
              <a:t>Students today depend too much upon ink. They don’t know how to use a pen knife to sharpen a pencil. Pen and ink will never replace the pencil.”</a:t>
            </a:r>
            <a:br>
              <a:rPr lang="en-US" b="1" dirty="0" smtClean="0"/>
            </a:br>
            <a:r>
              <a:rPr lang="en-US" b="1" dirty="0" smtClean="0"/>
              <a:t>National Association of Teachers, 1907</a:t>
            </a:r>
            <a:endParaRPr lang="en-US" dirty="0" smtClean="0"/>
          </a:p>
          <a:p>
            <a:endParaRPr lang="en-US" dirty="0"/>
          </a:p>
        </p:txBody>
      </p:sp>
      <p:pic>
        <p:nvPicPr>
          <p:cNvPr id="5" name="Picture 4"/>
          <p:cNvPicPr>
            <a:picLocks noChangeAspect="1"/>
          </p:cNvPicPr>
          <p:nvPr/>
        </p:nvPicPr>
        <p:blipFill>
          <a:blip r:embed="rId2"/>
          <a:stretch>
            <a:fillRect/>
          </a:stretch>
        </p:blipFill>
        <p:spPr>
          <a:xfrm>
            <a:off x="5041900" y="488950"/>
            <a:ext cx="4102100" cy="5880100"/>
          </a:xfrm>
          <a:prstGeom prst="rect">
            <a:avLst/>
          </a:prstGeom>
        </p:spPr>
      </p:pic>
      <p:sp>
        <p:nvSpPr>
          <p:cNvPr id="6" name="TextBox 5"/>
          <p:cNvSpPr txBox="1"/>
          <p:nvPr/>
        </p:nvSpPr>
        <p:spPr>
          <a:xfrm>
            <a:off x="167640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4191000" cy="4525963"/>
          </a:xfrm>
        </p:spPr>
        <p:txBody>
          <a:bodyPr>
            <a:normAutofit fontScale="92500" lnSpcReduction="20000"/>
          </a:bodyPr>
          <a:lstStyle/>
          <a:p>
            <a:r>
              <a:rPr lang="en-US" b="1" dirty="0" smtClean="0"/>
              <a:t>Students today depend upon store-bought ink. They don’t know how to make their own. When they run out of ink they will be unable to </a:t>
            </a:r>
            <a:r>
              <a:rPr lang="en-US" b="1" dirty="0" smtClean="0"/>
              <a:t>write. </a:t>
            </a:r>
            <a:r>
              <a:rPr lang="en-US" b="1" dirty="0" smtClean="0"/>
              <a:t>This is a sad commentary on modern education.”</a:t>
            </a:r>
            <a:br>
              <a:rPr lang="en-US" b="1" dirty="0" smtClean="0"/>
            </a:br>
            <a:r>
              <a:rPr lang="en-US" b="1" dirty="0" smtClean="0"/>
              <a:t>The Rural American Teacher, 1929</a:t>
            </a:r>
            <a:endParaRPr lang="en-US" dirty="0" smtClean="0"/>
          </a:p>
          <a:p>
            <a:endParaRPr lang="en-US" dirty="0"/>
          </a:p>
        </p:txBody>
      </p:sp>
      <p:pic>
        <p:nvPicPr>
          <p:cNvPr id="4" name="Picture 3"/>
          <p:cNvPicPr>
            <a:picLocks noChangeAspect="1"/>
          </p:cNvPicPr>
          <p:nvPr/>
        </p:nvPicPr>
        <p:blipFill>
          <a:blip r:embed="rId2"/>
          <a:stretch>
            <a:fillRect/>
          </a:stretch>
        </p:blipFill>
        <p:spPr>
          <a:xfrm>
            <a:off x="4480560" y="609600"/>
            <a:ext cx="4206240" cy="3505200"/>
          </a:xfrm>
          <a:prstGeom prst="rect">
            <a:avLst/>
          </a:prstGeom>
        </p:spPr>
      </p:pic>
      <p:pic>
        <p:nvPicPr>
          <p:cNvPr id="5" name="Picture 4"/>
          <p:cNvPicPr>
            <a:picLocks noChangeAspect="1"/>
          </p:cNvPicPr>
          <p:nvPr/>
        </p:nvPicPr>
        <p:blipFill>
          <a:blip r:embed="rId3"/>
          <a:stretch>
            <a:fillRect/>
          </a:stretch>
        </p:blipFill>
        <p:spPr>
          <a:xfrm>
            <a:off x="6324600" y="4346639"/>
            <a:ext cx="2362200" cy="1779524"/>
          </a:xfrm>
          <a:prstGeom prst="rect">
            <a:avLst/>
          </a:prstGeom>
        </p:spPr>
      </p:pic>
      <p:sp>
        <p:nvSpPr>
          <p:cNvPr id="6" name="TextBox 5"/>
          <p:cNvSpPr txBox="1"/>
          <p:nvPr/>
        </p:nvSpPr>
        <p:spPr>
          <a:xfrm>
            <a:off x="167640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457200" y="1527115"/>
            <a:ext cx="4572000" cy="4524315"/>
          </a:xfrm>
          <a:prstGeom prst="rect">
            <a:avLst/>
          </a:prstGeom>
        </p:spPr>
        <p:txBody>
          <a:bodyPr wrap="square">
            <a:spAutoFit/>
          </a:bodyPr>
          <a:lstStyle/>
          <a:p>
            <a:r>
              <a:rPr lang="en-US" sz="2400" b="1" dirty="0" smtClean="0"/>
              <a:t>Students today depend upon these expensive fountain pens. They can no longer write with a straight pen and nib (not to mention sharpening their own quills).</a:t>
            </a:r>
            <a:r>
              <a:rPr lang="en-US" sz="2400" b="1" dirty="0" smtClean="0"/>
              <a:t> </a:t>
            </a:r>
          </a:p>
          <a:p>
            <a:r>
              <a:rPr lang="en-US" sz="2400" b="1" dirty="0" smtClean="0"/>
              <a:t>We </a:t>
            </a:r>
            <a:r>
              <a:rPr lang="en-US" sz="2400" b="1" dirty="0" smtClean="0"/>
              <a:t>parents must not allow them to wallow in such luxury to the detriment of learning how to cope in the real business world, which is not so extravagant.”</a:t>
            </a:r>
            <a:br>
              <a:rPr lang="en-US" sz="2400" b="1" dirty="0" smtClean="0"/>
            </a:br>
            <a:r>
              <a:rPr lang="en-US" sz="2400" b="1" dirty="0" smtClean="0"/>
              <a:t>PTA Gazette, 1941</a:t>
            </a:r>
            <a:endParaRPr lang="en-US" sz="2400" dirty="0" smtClean="0"/>
          </a:p>
        </p:txBody>
      </p:sp>
      <p:pic>
        <p:nvPicPr>
          <p:cNvPr id="7" name="Picture 6"/>
          <p:cNvPicPr>
            <a:picLocks noChangeAspect="1"/>
          </p:cNvPicPr>
          <p:nvPr/>
        </p:nvPicPr>
        <p:blipFill>
          <a:blip r:embed="rId2"/>
          <a:stretch>
            <a:fillRect/>
          </a:stretch>
        </p:blipFill>
        <p:spPr>
          <a:xfrm>
            <a:off x="5257800" y="3086100"/>
            <a:ext cx="3461331" cy="2595998"/>
          </a:xfrm>
          <a:prstGeom prst="rect">
            <a:avLst/>
          </a:prstGeom>
        </p:spPr>
      </p:pic>
      <p:sp>
        <p:nvSpPr>
          <p:cNvPr id="8" name="TextBox 7"/>
          <p:cNvSpPr txBox="1"/>
          <p:nvPr/>
        </p:nvSpPr>
        <p:spPr>
          <a:xfrm>
            <a:off x="167640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4267200" cy="4525963"/>
          </a:xfrm>
        </p:spPr>
        <p:txBody>
          <a:bodyPr>
            <a:normAutofit fontScale="92500" lnSpcReduction="20000"/>
          </a:bodyPr>
          <a:lstStyle/>
          <a:p>
            <a:r>
              <a:rPr lang="en-US" b="1" dirty="0" smtClean="0"/>
              <a:t>Ball point pens will be the ruin of education in our country. Students use these devices and then throw them away. The American virtues of thrift and frugality are being discarded. Business and banks will never allow such expensive luxuries.”</a:t>
            </a:r>
            <a:br>
              <a:rPr lang="en-US" b="1" dirty="0" smtClean="0"/>
            </a:br>
            <a:r>
              <a:rPr lang="en-US" b="1" dirty="0" smtClean="0"/>
              <a:t>Federal Teacher, 1950</a:t>
            </a:r>
            <a:endParaRPr lang="en-US" dirty="0" smtClean="0"/>
          </a:p>
          <a:p>
            <a:endParaRPr lang="en-US" dirty="0"/>
          </a:p>
        </p:txBody>
      </p:sp>
      <p:pic>
        <p:nvPicPr>
          <p:cNvPr id="4" name="Picture 3"/>
          <p:cNvPicPr>
            <a:picLocks noChangeAspect="1"/>
          </p:cNvPicPr>
          <p:nvPr/>
        </p:nvPicPr>
        <p:blipFill>
          <a:blip r:embed="rId2"/>
          <a:stretch>
            <a:fillRect/>
          </a:stretch>
        </p:blipFill>
        <p:spPr>
          <a:xfrm>
            <a:off x="5250330" y="2057400"/>
            <a:ext cx="3055470" cy="4068763"/>
          </a:xfrm>
          <a:prstGeom prst="rect">
            <a:avLst/>
          </a:prstGeom>
        </p:spPr>
      </p:pic>
      <p:sp>
        <p:nvSpPr>
          <p:cNvPr id="5" name="TextBox 4"/>
          <p:cNvSpPr txBox="1"/>
          <p:nvPr/>
        </p:nvSpPr>
        <p:spPr>
          <a:xfrm>
            <a:off x="1676400" y="6126163"/>
            <a:ext cx="6172200" cy="861774"/>
          </a:xfrm>
          <a:prstGeom prst="rect">
            <a:avLst/>
          </a:prstGeom>
          <a:noFill/>
        </p:spPr>
        <p:txBody>
          <a:bodyPr wrap="square" rtlCol="0">
            <a:spAutoFit/>
          </a:bodyPr>
          <a:lstStyle/>
          <a:p>
            <a:pPr marL="0" lvl="2"/>
            <a:r>
              <a:rPr lang="en-US" sz="1600" dirty="0" smtClean="0"/>
              <a:t>From Thornburg, David. (1992) </a:t>
            </a:r>
            <a:r>
              <a:rPr lang="en-US" sz="1600" dirty="0" err="1" smtClean="0"/>
              <a:t>Edutrends</a:t>
            </a:r>
            <a:r>
              <a:rPr lang="en-US" sz="1600" dirty="0" smtClean="0"/>
              <a:t> 2010: Restructuring, Technology, and the Future of Education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086600" y="3886200"/>
            <a:ext cx="2743200" cy="2743200"/>
          </a:xfrm>
          <a:prstGeom prst="rect">
            <a:avLst/>
          </a:prstGeom>
        </p:spPr>
      </p:pic>
      <p:sp>
        <p:nvSpPr>
          <p:cNvPr id="2" name="Title 1"/>
          <p:cNvSpPr>
            <a:spLocks noGrp="1"/>
          </p:cNvSpPr>
          <p:nvPr>
            <p:ph type="title"/>
          </p:nvPr>
        </p:nvSpPr>
        <p:spPr/>
        <p:txBody>
          <a:bodyPr>
            <a:normAutofit/>
          </a:bodyPr>
          <a:lstStyle/>
          <a:p>
            <a:r>
              <a:rPr lang="en-US" dirty="0" smtClean="0"/>
              <a:t>Social Construction of Technology</a:t>
            </a:r>
            <a:endParaRPr lang="en-US" dirty="0"/>
          </a:p>
        </p:txBody>
      </p:sp>
      <p:sp>
        <p:nvSpPr>
          <p:cNvPr id="3" name="Content Placeholder 2"/>
          <p:cNvSpPr>
            <a:spLocks noGrp="1"/>
          </p:cNvSpPr>
          <p:nvPr>
            <p:ph idx="1"/>
          </p:nvPr>
        </p:nvSpPr>
        <p:spPr>
          <a:xfrm>
            <a:off x="457200" y="1600200"/>
            <a:ext cx="7543800" cy="4525963"/>
          </a:xfrm>
        </p:spPr>
        <p:txBody>
          <a:bodyPr>
            <a:normAutofit fontScale="62500" lnSpcReduction="20000"/>
          </a:bodyPr>
          <a:lstStyle/>
          <a:p>
            <a:r>
              <a:rPr lang="en-US" b="1" dirty="0" smtClean="0"/>
              <a:t>Distance Education </a:t>
            </a:r>
            <a:r>
              <a:rPr lang="en-US" b="1" dirty="0" smtClean="0"/>
              <a:t>is, </a:t>
            </a:r>
            <a:r>
              <a:rPr lang="en-US" b="1" dirty="0" smtClean="0"/>
              <a:t>by </a:t>
            </a:r>
            <a:r>
              <a:rPr lang="en-US" b="1" dirty="0" smtClean="0"/>
              <a:t>definition, </a:t>
            </a:r>
            <a:r>
              <a:rPr lang="en-US" b="1" dirty="0" smtClean="0"/>
              <a:t>technologically mediated and thus is influenced by technological </a:t>
            </a:r>
            <a:r>
              <a:rPr lang="en-US" b="1" dirty="0" smtClean="0"/>
              <a:t>determinism.</a:t>
            </a:r>
          </a:p>
          <a:p>
            <a:r>
              <a:rPr lang="en-US" dirty="0" smtClean="0"/>
              <a:t>BUT….</a:t>
            </a:r>
            <a:r>
              <a:rPr lang="en-US" b="1" dirty="0" smtClean="0"/>
              <a:t> </a:t>
            </a:r>
          </a:p>
          <a:p>
            <a:r>
              <a:rPr lang="en-US" b="1" dirty="0" smtClean="0"/>
              <a:t>Interpretative Flexibility</a:t>
            </a:r>
            <a:endParaRPr lang="en-US" b="1" dirty="0" smtClean="0"/>
          </a:p>
          <a:p>
            <a:pPr lvl="1"/>
            <a:r>
              <a:rPr lang="en-US" dirty="0" smtClean="0"/>
              <a:t>each </a:t>
            </a:r>
            <a:r>
              <a:rPr lang="en-US" dirty="0" smtClean="0"/>
              <a:t>technological artifact has different meanings and interpretations</a:t>
            </a:r>
          </a:p>
          <a:p>
            <a:r>
              <a:rPr lang="en-US" b="1" dirty="0" smtClean="0"/>
              <a:t>Relevant Social Groups</a:t>
            </a:r>
          </a:p>
          <a:p>
            <a:pPr lvl="1"/>
            <a:r>
              <a:rPr lang="en-US" dirty="0" smtClean="0"/>
              <a:t>many subgroups can be delineated</a:t>
            </a:r>
          </a:p>
          <a:p>
            <a:r>
              <a:rPr lang="en-US" b="1" dirty="0" smtClean="0"/>
              <a:t>Design Flexibility</a:t>
            </a:r>
          </a:p>
          <a:p>
            <a:pPr lvl="1"/>
            <a:r>
              <a:rPr lang="en-US" dirty="0" smtClean="0"/>
              <a:t>A design is only a single point in the large field of technical possibilities</a:t>
            </a:r>
          </a:p>
          <a:p>
            <a:r>
              <a:rPr lang="en-US" b="1" dirty="0" smtClean="0"/>
              <a:t>Problems and Conflicts</a:t>
            </a:r>
          </a:p>
          <a:p>
            <a:pPr lvl="1"/>
            <a:r>
              <a:rPr lang="en-US" dirty="0" smtClean="0"/>
              <a:t>Different interpretations often give rise to conflicts between criteria that are hard to resolve technologically  </a:t>
            </a:r>
          </a:p>
          <a:p>
            <a:pPr lvl="2"/>
            <a:r>
              <a:rPr lang="en-US" dirty="0" smtClean="0"/>
              <a:t>(Wikipedia, Sept, 2009)</a:t>
            </a:r>
            <a:endParaRPr lang="en-US" b="1" dirty="0" smtClean="0"/>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Generations of Distance Education Pedagogies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err="1" smtClean="0"/>
              <a:t>Behaviourist/Cognative</a:t>
            </a:r>
            <a:r>
              <a:rPr lang="en-US" dirty="0" smtClean="0"/>
              <a:t> – AU Self </a:t>
            </a:r>
            <a:r>
              <a:rPr lang="en-US" dirty="0" smtClean="0"/>
              <a:t>Paced, Undergrad programming	</a:t>
            </a:r>
            <a:endParaRPr lang="en-US" dirty="0" smtClean="0"/>
          </a:p>
          <a:p>
            <a:pPr marL="514350" indent="-514350">
              <a:buFont typeface="+mj-lt"/>
              <a:buAutoNum type="arabicPeriod"/>
            </a:pPr>
            <a:r>
              <a:rPr lang="en-US" dirty="0" smtClean="0"/>
              <a:t>Constructivist – AU Grad Programs</a:t>
            </a:r>
          </a:p>
          <a:p>
            <a:pPr marL="514350" indent="-514350">
              <a:buFont typeface="+mj-lt"/>
              <a:buAutoNum type="arabicPeriod"/>
            </a:pPr>
            <a:r>
              <a:rPr lang="en-US" dirty="0" err="1" smtClean="0"/>
              <a:t>Connectivist</a:t>
            </a:r>
            <a:r>
              <a:rPr lang="en-US" dirty="0" smtClean="0"/>
              <a:t> – AU Future??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Behavioural</a:t>
            </a:r>
            <a:r>
              <a:rPr lang="en-US" dirty="0" smtClean="0"/>
              <a:t>/Cognitive Pedagogies</a:t>
            </a:r>
            <a:endParaRPr lang="en-US" dirty="0"/>
          </a:p>
        </p:txBody>
      </p:sp>
      <p:sp>
        <p:nvSpPr>
          <p:cNvPr id="3" name="Content Placeholder 2"/>
          <p:cNvSpPr>
            <a:spLocks noGrp="1"/>
          </p:cNvSpPr>
          <p:nvPr>
            <p:ph idx="1"/>
          </p:nvPr>
        </p:nvSpPr>
        <p:spPr>
          <a:xfrm>
            <a:off x="457200" y="1600200"/>
            <a:ext cx="4648200" cy="4525963"/>
          </a:xfrm>
        </p:spPr>
        <p:txBody>
          <a:bodyPr/>
          <a:lstStyle/>
          <a:p>
            <a:r>
              <a:rPr lang="en-US" dirty="0" smtClean="0"/>
              <a:t>“tell ‘</a:t>
            </a:r>
            <a:r>
              <a:rPr lang="en-US" dirty="0" err="1" smtClean="0"/>
              <a:t>em</a:t>
            </a:r>
            <a:r>
              <a:rPr lang="en-US" dirty="0" smtClean="0"/>
              <a:t> what you’re </a:t>
            </a:r>
            <a:r>
              <a:rPr lang="en-US" dirty="0" err="1" smtClean="0"/>
              <a:t>gonna</a:t>
            </a:r>
            <a:r>
              <a:rPr lang="en-US" dirty="0" smtClean="0"/>
              <a:t> tell ‘</a:t>
            </a:r>
            <a:r>
              <a:rPr lang="en-US" dirty="0" err="1" smtClean="0"/>
              <a:t>em</a:t>
            </a:r>
            <a:r>
              <a:rPr lang="en-US" dirty="0" smtClean="0"/>
              <a:t>,</a:t>
            </a:r>
          </a:p>
          <a:p>
            <a:r>
              <a:rPr lang="en-US" dirty="0" smtClean="0"/>
              <a:t>tell ‘</a:t>
            </a:r>
            <a:r>
              <a:rPr lang="en-US" dirty="0" err="1" smtClean="0"/>
              <a:t>em</a:t>
            </a:r>
            <a:r>
              <a:rPr lang="en-US" dirty="0" smtClean="0"/>
              <a:t> </a:t>
            </a:r>
          </a:p>
          <a:p>
            <a:r>
              <a:rPr lang="en-US" dirty="0" smtClean="0"/>
              <a:t>then tell ‘</a:t>
            </a:r>
            <a:r>
              <a:rPr lang="en-US" dirty="0" err="1" smtClean="0"/>
              <a:t>em</a:t>
            </a:r>
            <a:r>
              <a:rPr lang="en-US" dirty="0" smtClean="0"/>
              <a:t> what you told ‘</a:t>
            </a:r>
            <a:r>
              <a:rPr lang="en-US" dirty="0" err="1" smtClean="0"/>
              <a:t>em</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4753926" y="1600200"/>
            <a:ext cx="4390074" cy="46164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Gagne’s Events of Instruction (1965)</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marL="914400" indent="-914400">
              <a:buFont typeface="+mj-lt"/>
              <a:buAutoNum type="arabicPeriod"/>
            </a:pPr>
            <a:r>
              <a:rPr lang="en-US" sz="4500" dirty="0" smtClean="0"/>
              <a:t>Gain learners' attention</a:t>
            </a:r>
          </a:p>
          <a:p>
            <a:pPr marL="914400" indent="-914400">
              <a:buFont typeface="+mj-lt"/>
              <a:buAutoNum type="arabicPeriod"/>
            </a:pPr>
            <a:r>
              <a:rPr lang="en-US" sz="4500" dirty="0" smtClean="0"/>
              <a:t>Inform learner of objectives</a:t>
            </a:r>
          </a:p>
          <a:p>
            <a:pPr marL="914400" indent="-914400">
              <a:buFont typeface="+mj-lt"/>
              <a:buAutoNum type="arabicPeriod"/>
            </a:pPr>
            <a:r>
              <a:rPr lang="en-US" sz="4500" dirty="0" smtClean="0"/>
              <a:t>Stimulate recall of previous information</a:t>
            </a:r>
          </a:p>
          <a:p>
            <a:pPr marL="914400" indent="-914400">
              <a:buFont typeface="+mj-lt"/>
              <a:buAutoNum type="arabicPeriod"/>
            </a:pPr>
            <a:r>
              <a:rPr lang="en-US" sz="4500" dirty="0" smtClean="0"/>
              <a:t>Present stimulus material</a:t>
            </a:r>
          </a:p>
          <a:p>
            <a:pPr marL="914400" indent="-914400">
              <a:buFont typeface="+mj-lt"/>
              <a:buAutoNum type="arabicPeriod"/>
            </a:pPr>
            <a:r>
              <a:rPr lang="en-US" sz="4500" dirty="0" smtClean="0"/>
              <a:t>Provide learner guidance</a:t>
            </a:r>
          </a:p>
          <a:p>
            <a:pPr marL="914400" indent="-914400">
              <a:buFont typeface="+mj-lt"/>
              <a:buAutoNum type="arabicPeriod"/>
            </a:pPr>
            <a:r>
              <a:rPr lang="en-US" sz="4500" dirty="0" smtClean="0"/>
              <a:t>Elicit performance</a:t>
            </a:r>
          </a:p>
          <a:p>
            <a:pPr marL="914400" indent="-914400">
              <a:buFont typeface="+mj-lt"/>
              <a:buAutoNum type="arabicPeriod"/>
            </a:pPr>
            <a:r>
              <a:rPr lang="en-US" sz="4500" dirty="0" smtClean="0"/>
              <a:t>Provide Feedback	</a:t>
            </a:r>
          </a:p>
          <a:p>
            <a:pPr marL="914400" indent="-914400">
              <a:buFont typeface="+mj-lt"/>
              <a:buAutoNum type="arabicPeriod"/>
            </a:pPr>
            <a:r>
              <a:rPr lang="en-US" sz="4500" dirty="0" smtClean="0"/>
              <a:t>Assess performance</a:t>
            </a:r>
          </a:p>
          <a:p>
            <a:pPr marL="914400" indent="-914400">
              <a:buFont typeface="+mj-lt"/>
              <a:buAutoNum type="arabicPeriod"/>
            </a:pPr>
            <a:r>
              <a:rPr lang="en-US" sz="4500" dirty="0" smtClean="0"/>
              <a:t>Enhance  transfer opportunities </a:t>
            </a:r>
          </a:p>
          <a:p>
            <a:endParaRPr lang="en-US" dirty="0"/>
          </a:p>
        </p:txBody>
      </p:sp>
      <p:pic>
        <p:nvPicPr>
          <p:cNvPr id="7" name="Picture 6"/>
          <p:cNvPicPr>
            <a:picLocks noChangeAspect="1"/>
          </p:cNvPicPr>
          <p:nvPr/>
        </p:nvPicPr>
        <p:blipFill>
          <a:blip r:embed="rId2"/>
          <a:stretch>
            <a:fillRect/>
          </a:stretch>
        </p:blipFill>
        <p:spPr>
          <a:xfrm>
            <a:off x="7162800" y="3886200"/>
            <a:ext cx="1790700" cy="26046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Enhanced by the “cognitive revolution”</a:t>
            </a:r>
            <a:endParaRPr lang="en-US" dirty="0"/>
          </a:p>
        </p:txBody>
      </p:sp>
      <p:sp>
        <p:nvSpPr>
          <p:cNvPr id="3" name="Content Placeholder 2"/>
          <p:cNvSpPr>
            <a:spLocks noGrp="1"/>
          </p:cNvSpPr>
          <p:nvPr>
            <p:ph idx="1"/>
          </p:nvPr>
        </p:nvSpPr>
        <p:spPr/>
        <p:txBody>
          <a:bodyPr>
            <a:normAutofit lnSpcReduction="10000"/>
          </a:bodyPr>
          <a:lstStyle/>
          <a:p>
            <a:r>
              <a:rPr lang="en-US" dirty="0" smtClean="0"/>
              <a:t>Chunking </a:t>
            </a:r>
            <a:endParaRPr lang="en-US" dirty="0" smtClean="0"/>
          </a:p>
          <a:p>
            <a:r>
              <a:rPr lang="en-US" dirty="0" smtClean="0"/>
              <a:t>Cognitive </a:t>
            </a:r>
            <a:r>
              <a:rPr lang="en-US" dirty="0" smtClean="0"/>
              <a:t>Load</a:t>
            </a:r>
          </a:p>
          <a:p>
            <a:r>
              <a:rPr lang="en-US" dirty="0" smtClean="0"/>
              <a:t>Working </a:t>
            </a:r>
            <a:r>
              <a:rPr lang="en-US" dirty="0" smtClean="0"/>
              <a:t>Memory</a:t>
            </a:r>
          </a:p>
          <a:p>
            <a:r>
              <a:rPr lang="en-US" dirty="0" smtClean="0"/>
              <a:t>Multiple Representations</a:t>
            </a:r>
          </a:p>
          <a:p>
            <a:r>
              <a:rPr lang="en-US" dirty="0" smtClean="0"/>
              <a:t>Split-attention effect</a:t>
            </a:r>
          </a:p>
          <a:p>
            <a:r>
              <a:rPr lang="en-US" dirty="0" smtClean="0"/>
              <a:t>Variability Effect</a:t>
            </a:r>
          </a:p>
          <a:p>
            <a:r>
              <a:rPr lang="en-US" dirty="0" smtClean="0"/>
              <a:t>Multi-media effect</a:t>
            </a:r>
            <a:r>
              <a:rPr lang="en-US" dirty="0" smtClean="0"/>
              <a:t> </a:t>
            </a:r>
          </a:p>
          <a:p>
            <a:pPr lvl="1"/>
            <a:r>
              <a:rPr lang="en-US" dirty="0" smtClean="0"/>
              <a:t>(</a:t>
            </a:r>
            <a:r>
              <a:rPr lang="en-US" b="1" i="1" dirty="0" err="1" smtClean="0"/>
              <a:t>Sorden</a:t>
            </a:r>
            <a:r>
              <a:rPr lang="en-US" b="1" i="1" dirty="0" smtClean="0"/>
              <a:t>, 2005)</a:t>
            </a:r>
            <a:endParaRPr lang="en-US" dirty="0"/>
          </a:p>
        </p:txBody>
      </p:sp>
      <p:pic>
        <p:nvPicPr>
          <p:cNvPr id="4" name="Picture 3"/>
          <p:cNvPicPr>
            <a:picLocks noChangeAspect="1"/>
          </p:cNvPicPr>
          <p:nvPr/>
        </p:nvPicPr>
        <p:blipFill>
          <a:blip r:embed="rId2"/>
          <a:stretch>
            <a:fillRect/>
          </a:stretch>
        </p:blipFill>
        <p:spPr>
          <a:xfrm>
            <a:off x="5334000" y="2000250"/>
            <a:ext cx="3810000" cy="28575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Behaviourist</a:t>
            </a:r>
            <a:r>
              <a:rPr lang="en-US" dirty="0" smtClean="0"/>
              <a:t>/Cognitive technologies</a:t>
            </a:r>
            <a:endParaRPr lang="en-US" dirty="0"/>
          </a:p>
        </p:txBody>
      </p:sp>
      <p:sp>
        <p:nvSpPr>
          <p:cNvPr id="3" name="Content Placeholder 2"/>
          <p:cNvSpPr>
            <a:spLocks noGrp="1"/>
          </p:cNvSpPr>
          <p:nvPr>
            <p:ph idx="1"/>
          </p:nvPr>
        </p:nvSpPr>
        <p:spPr>
          <a:xfrm>
            <a:off x="1066800" y="5715000"/>
            <a:ext cx="8229600" cy="4525963"/>
          </a:xfrm>
        </p:spPr>
        <p:txBody>
          <a:bodyPr/>
          <a:lstStyle/>
          <a:p>
            <a:pPr>
              <a:buNone/>
            </a:pPr>
            <a:r>
              <a:rPr lang="en-US" dirty="0" smtClean="0"/>
              <a:t>Content is king</a:t>
            </a:r>
            <a:endParaRPr lang="en-US" dirty="0"/>
          </a:p>
        </p:txBody>
      </p:sp>
      <p:pic>
        <p:nvPicPr>
          <p:cNvPr id="5" name="Picture 4"/>
          <p:cNvPicPr>
            <a:picLocks noChangeAspect="1"/>
          </p:cNvPicPr>
          <p:nvPr/>
        </p:nvPicPr>
        <p:blipFill>
          <a:blip r:embed="rId2"/>
          <a:stretch>
            <a:fillRect/>
          </a:stretch>
        </p:blipFill>
        <p:spPr>
          <a:xfrm>
            <a:off x="5181600" y="1600200"/>
            <a:ext cx="3505200" cy="2599690"/>
          </a:xfrm>
          <a:prstGeom prst="rect">
            <a:avLst/>
          </a:prstGeom>
        </p:spPr>
      </p:pic>
      <p:pic>
        <p:nvPicPr>
          <p:cNvPr id="6" name="Picture 5"/>
          <p:cNvPicPr>
            <a:picLocks noChangeAspect="1"/>
          </p:cNvPicPr>
          <p:nvPr/>
        </p:nvPicPr>
        <p:blipFill>
          <a:blip r:embed="rId3"/>
          <a:stretch>
            <a:fillRect/>
          </a:stretch>
        </p:blipFill>
        <p:spPr>
          <a:xfrm>
            <a:off x="926253" y="2590800"/>
            <a:ext cx="3114147" cy="23356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The End of Content Scarcity</a:t>
            </a:r>
            <a:endParaRPr lang="en-US" dirty="0"/>
          </a:p>
        </p:txBody>
      </p:sp>
      <p:sp>
        <p:nvSpPr>
          <p:cNvPr id="3" name="Content Placeholder 2"/>
          <p:cNvSpPr>
            <a:spLocks noGrp="1"/>
          </p:cNvSpPr>
          <p:nvPr>
            <p:ph idx="1"/>
          </p:nvPr>
        </p:nvSpPr>
        <p:spPr>
          <a:xfrm>
            <a:off x="457200" y="990600"/>
            <a:ext cx="8229600" cy="4525963"/>
          </a:xfrm>
        </p:spPr>
        <p:txBody>
          <a:bodyPr/>
          <a:lstStyle/>
          <a:p>
            <a:r>
              <a:rPr lang="en-US" dirty="0" smtClean="0"/>
              <a:t>Massive Global </a:t>
            </a:r>
            <a:r>
              <a:rPr lang="en-US" dirty="0" smtClean="0"/>
              <a:t>decrease in costs, </a:t>
            </a:r>
            <a:r>
              <a:rPr lang="en-US" dirty="0" smtClean="0"/>
              <a:t>complexity and collaboration,</a:t>
            </a:r>
          </a:p>
          <a:p>
            <a:r>
              <a:rPr lang="en-US" dirty="0" smtClean="0"/>
              <a:t>Massive Increase in </a:t>
            </a:r>
            <a:r>
              <a:rPr lang="en-US" dirty="0" smtClean="0"/>
              <a:t>convenience </a:t>
            </a:r>
            <a:r>
              <a:rPr lang="en-US" dirty="0" smtClean="0"/>
              <a:t>and access</a:t>
            </a:r>
            <a:endParaRPr lang="en-US" dirty="0"/>
          </a:p>
        </p:txBody>
      </p:sp>
      <p:pic>
        <p:nvPicPr>
          <p:cNvPr id="4" name="Picture 3"/>
          <p:cNvPicPr>
            <a:picLocks noChangeAspect="1"/>
          </p:cNvPicPr>
          <p:nvPr/>
        </p:nvPicPr>
        <p:blipFill>
          <a:blip r:embed="rId2"/>
          <a:srcRect/>
          <a:stretch>
            <a:fillRect/>
          </a:stretch>
        </p:blipFill>
        <p:spPr bwMode="auto">
          <a:xfrm>
            <a:off x="2209800" y="4648200"/>
            <a:ext cx="5016500" cy="1562100"/>
          </a:xfrm>
          <a:prstGeom prst="rect">
            <a:avLst/>
          </a:prstGeom>
          <a:noFill/>
          <a:ln w="9525">
            <a:noFill/>
            <a:miter lim="800000"/>
            <a:headEnd/>
            <a:tailEnd/>
          </a:ln>
        </p:spPr>
      </p:pic>
      <p:pic>
        <p:nvPicPr>
          <p:cNvPr id="5" name="Picture 10"/>
          <p:cNvPicPr>
            <a:picLocks noChangeAspect="1"/>
          </p:cNvPicPr>
          <p:nvPr/>
        </p:nvPicPr>
        <p:blipFill>
          <a:blip r:embed="rId3"/>
          <a:srcRect/>
          <a:stretch>
            <a:fillRect/>
          </a:stretch>
        </p:blipFill>
        <p:spPr bwMode="auto">
          <a:xfrm>
            <a:off x="2884488" y="2819400"/>
            <a:ext cx="1758950" cy="1828800"/>
          </a:xfrm>
          <a:prstGeom prst="rect">
            <a:avLst/>
          </a:prstGeom>
          <a:noFill/>
          <a:ln w="9525">
            <a:noFill/>
            <a:miter lim="800000"/>
            <a:headEnd/>
            <a:tailEnd/>
          </a:ln>
        </p:spPr>
      </p:pic>
      <p:pic>
        <p:nvPicPr>
          <p:cNvPr id="6" name="Picture 4"/>
          <p:cNvPicPr>
            <a:picLocks noChangeAspect="1" noChangeArrowheads="1"/>
          </p:cNvPicPr>
          <p:nvPr/>
        </p:nvPicPr>
        <p:blipFill>
          <a:blip r:embed="rId4"/>
          <a:srcRect/>
          <a:stretch>
            <a:fillRect/>
          </a:stretch>
        </p:blipFill>
        <p:spPr bwMode="auto">
          <a:xfrm>
            <a:off x="228600" y="4191000"/>
            <a:ext cx="2514600" cy="817563"/>
          </a:xfrm>
          <a:prstGeom prst="rect">
            <a:avLst/>
          </a:prstGeom>
          <a:noFill/>
          <a:ln w="9525">
            <a:noFill/>
            <a:miter lim="800000"/>
            <a:headEnd/>
            <a:tailEnd/>
          </a:ln>
        </p:spPr>
      </p:pic>
      <p:pic>
        <p:nvPicPr>
          <p:cNvPr id="7" name="Picture 6"/>
          <p:cNvPicPr>
            <a:picLocks noChangeAspect="1"/>
          </p:cNvPicPr>
          <p:nvPr/>
        </p:nvPicPr>
        <p:blipFill>
          <a:blip r:embed="rId5"/>
          <a:stretch>
            <a:fillRect/>
          </a:stretch>
        </p:blipFill>
        <p:spPr>
          <a:xfrm>
            <a:off x="6591300" y="3352800"/>
            <a:ext cx="2095500" cy="2095500"/>
          </a:xfrm>
          <a:prstGeom prst="rect">
            <a:avLst/>
          </a:prstGeom>
        </p:spPr>
      </p:pic>
      <p:pic>
        <p:nvPicPr>
          <p:cNvPr id="8" name="Picture 7"/>
          <p:cNvPicPr>
            <a:picLocks noChangeAspect="1"/>
          </p:cNvPicPr>
          <p:nvPr/>
        </p:nvPicPr>
        <p:blipFill>
          <a:blip r:embed="rId6"/>
          <a:stretch>
            <a:fillRect/>
          </a:stretch>
        </p:blipFill>
        <p:spPr>
          <a:xfrm>
            <a:off x="228600" y="5181600"/>
            <a:ext cx="1810193" cy="14414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3600" dirty="0" smtClean="0"/>
              <a:t>New Content Providers - </a:t>
            </a:r>
            <a:r>
              <a:rPr lang="en-US" sz="3600" dirty="0" err="1" smtClean="0"/>
              <a:t>ITune</a:t>
            </a:r>
            <a:r>
              <a:rPr lang="en-US" sz="3600" dirty="0" smtClean="0"/>
              <a:t> </a:t>
            </a:r>
            <a:r>
              <a:rPr lang="en-US" sz="3600" dirty="0" smtClean="0"/>
              <a:t>U</a:t>
            </a:r>
            <a:endParaRPr lang="en-US" sz="3600" dirty="0"/>
          </a:p>
        </p:txBody>
      </p:sp>
      <p:sp>
        <p:nvSpPr>
          <p:cNvPr id="3" name="Content Placeholder 2"/>
          <p:cNvSpPr>
            <a:spLocks noGrp="1"/>
          </p:cNvSpPr>
          <p:nvPr>
            <p:ph idx="1"/>
          </p:nvPr>
        </p:nvSpPr>
        <p:spPr>
          <a:xfrm>
            <a:off x="228600" y="5181599"/>
            <a:ext cx="9144000" cy="2057398"/>
          </a:xfrm>
        </p:spPr>
        <p:txBody>
          <a:bodyPr>
            <a:noAutofit/>
          </a:bodyPr>
          <a:lstStyle/>
          <a:p>
            <a:r>
              <a:rPr lang="en-US" sz="2400" dirty="0" smtClean="0"/>
              <a:t>“</a:t>
            </a:r>
            <a:r>
              <a:rPr lang="en-US" sz="2400" dirty="0" smtClean="0"/>
              <a:t>iTunes </a:t>
            </a:r>
            <a:r>
              <a:rPr lang="en-US" sz="2400" dirty="0" smtClean="0"/>
              <a:t>is not simply a repository of more than 8 million songs, audio books, videos and 70,000 or so </a:t>
            </a:r>
            <a:r>
              <a:rPr lang="en-US" sz="2400" dirty="0" err="1" smtClean="0"/>
              <a:t>iPhone</a:t>
            </a:r>
            <a:r>
              <a:rPr lang="en-US" sz="2400" dirty="0" smtClean="0"/>
              <a:t> applications. </a:t>
            </a:r>
          </a:p>
          <a:p>
            <a:r>
              <a:rPr lang="en-US" sz="2400" dirty="0" smtClean="0"/>
              <a:t>It also has the world's largest, constantly available, free educational </a:t>
            </a:r>
            <a:r>
              <a:rPr lang="en-US" sz="2400" dirty="0" smtClean="0"/>
              <a:t>resource” </a:t>
            </a:r>
            <a:r>
              <a:rPr lang="en-US" sz="2400" dirty="0" smtClean="0"/>
              <a:t>— </a:t>
            </a:r>
            <a:r>
              <a:rPr lang="en-US" sz="2400" dirty="0" err="1" smtClean="0"/>
              <a:t>iTunesU</a:t>
            </a:r>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1447800" y="609600"/>
            <a:ext cx="6324600" cy="449429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Competitors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219199"/>
            <a:ext cx="9378026" cy="3969603"/>
          </a:xfrm>
          <a:prstGeom prst="rect">
            <a:avLst/>
          </a:prstGeom>
        </p:spPr>
      </p:pic>
      <p:sp>
        <p:nvSpPr>
          <p:cNvPr id="5" name="TextBox 4"/>
          <p:cNvSpPr txBox="1"/>
          <p:nvPr/>
        </p:nvSpPr>
        <p:spPr>
          <a:xfrm>
            <a:off x="1524000" y="6126163"/>
            <a:ext cx="4953000" cy="923330"/>
          </a:xfrm>
          <a:prstGeom prst="rect">
            <a:avLst/>
          </a:prstGeom>
          <a:noFill/>
        </p:spPr>
        <p:txBody>
          <a:bodyPr wrap="square" rtlCol="0">
            <a:spAutoFit/>
          </a:bodyPr>
          <a:lstStyle/>
          <a:p>
            <a:r>
              <a:rPr lang="en-US" dirty="0" smtClean="0"/>
              <a:t>eLearning in the USA: The Standard? The Benchmark? Rolf </a:t>
            </a:r>
            <a:r>
              <a:rPr lang="en-US" dirty="0" err="1" smtClean="0"/>
              <a:t>Schulmeister</a:t>
            </a:r>
            <a:r>
              <a:rPr lang="en-US" dirty="0" smtClean="0"/>
              <a:t> 2004</a:t>
            </a:r>
          </a:p>
          <a:p>
            <a:endParaRPr lang="en-US" dirty="0"/>
          </a:p>
        </p:txBody>
      </p:sp>
      <p:sp>
        <p:nvSpPr>
          <p:cNvPr id="6" name="TextBox 5"/>
          <p:cNvSpPr txBox="1"/>
          <p:nvPr/>
        </p:nvSpPr>
        <p:spPr>
          <a:xfrm>
            <a:off x="696061" y="5188803"/>
            <a:ext cx="7990739" cy="830997"/>
          </a:xfrm>
          <a:prstGeom prst="rect">
            <a:avLst/>
          </a:prstGeom>
          <a:noFill/>
        </p:spPr>
        <p:txBody>
          <a:bodyPr wrap="none" rtlCol="0">
            <a:spAutoFit/>
          </a:bodyPr>
          <a:lstStyle/>
          <a:p>
            <a:r>
              <a:rPr lang="en-US" sz="2400" dirty="0" smtClean="0">
                <a:solidFill>
                  <a:srgbClr val="FF0000"/>
                </a:solidFill>
              </a:rPr>
              <a:t>“The teaching staff mainly consists of hired part-time lecturers</a:t>
            </a:r>
          </a:p>
          <a:p>
            <a:r>
              <a:rPr lang="en-US" sz="2400" dirty="0" smtClean="0">
                <a:solidFill>
                  <a:srgbClr val="FF0000"/>
                </a:solidFill>
              </a:rPr>
              <a:t> who are still at the very entrance level to an academic career.”</a:t>
            </a:r>
            <a:endParaRPr lang="en-US" sz="24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8600" y="0"/>
            <a:ext cx="8686800" cy="695643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829800" cy="1143000"/>
          </a:xfrm>
        </p:spPr>
        <p:txBody>
          <a:bodyPr>
            <a:normAutofit fontScale="90000"/>
          </a:bodyPr>
          <a:lstStyle/>
          <a:p>
            <a:r>
              <a:rPr lang="en-US" dirty="0" smtClean="0"/>
              <a:t>Value of Good Canned content </a:t>
            </a:r>
            <a:br>
              <a:rPr lang="en-US" dirty="0" smtClean="0"/>
            </a:br>
            <a:r>
              <a:rPr lang="en-US" dirty="0" smtClean="0"/>
              <a:t>“The Great Courses” - $69-$199 (Canadian)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6903" y="1828800"/>
            <a:ext cx="8797097" cy="461803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New Information Competitors</a:t>
            </a:r>
            <a:endParaRPr lang="en-US" dirty="0"/>
          </a:p>
        </p:txBody>
      </p:sp>
      <p:sp>
        <p:nvSpPr>
          <p:cNvPr id="3" name="Content Placeholder 2"/>
          <p:cNvSpPr>
            <a:spLocks noGrp="1"/>
          </p:cNvSpPr>
          <p:nvPr>
            <p:ph idx="1"/>
          </p:nvPr>
        </p:nvSpPr>
        <p:spPr>
          <a:xfrm>
            <a:off x="457200" y="1417638"/>
            <a:ext cx="8229600" cy="4525963"/>
          </a:xfrm>
        </p:spPr>
        <p:txBody>
          <a:bodyPr/>
          <a:lstStyle/>
          <a:p>
            <a:r>
              <a:rPr lang="en-US" dirty="0" smtClean="0"/>
              <a:t>Publishers as full meal deal providers</a:t>
            </a:r>
          </a:p>
          <a:p>
            <a:pPr lvl="1"/>
            <a:r>
              <a:rPr lang="en-US" dirty="0" smtClean="0"/>
              <a:t>Web sites; mobile</a:t>
            </a:r>
            <a:r>
              <a:rPr lang="en-US" dirty="0" smtClean="0"/>
              <a:t> quizzes, </a:t>
            </a:r>
            <a:r>
              <a:rPr lang="en-US" dirty="0" smtClean="0"/>
              <a:t>audio and video podcasts, interviews, online and mobile versions,</a:t>
            </a:r>
            <a:r>
              <a:rPr lang="en-US" dirty="0" smtClean="0"/>
              <a:t> </a:t>
            </a:r>
            <a:r>
              <a:rPr lang="en-US" dirty="0" err="1" smtClean="0"/>
              <a:t>P</a:t>
            </a:r>
            <a:r>
              <a:rPr lang="en-US" dirty="0" err="1" smtClean="0"/>
              <a:t>owerpoint</a:t>
            </a:r>
            <a:r>
              <a:rPr lang="en-US" dirty="0" smtClean="0"/>
              <a:t> </a:t>
            </a:r>
            <a:r>
              <a:rPr lang="en-US" dirty="0" smtClean="0"/>
              <a:t>slides, testing </a:t>
            </a:r>
          </a:p>
          <a:p>
            <a:r>
              <a:rPr lang="en-US" dirty="0" smtClean="0"/>
              <a:t>Professional &amp; Academic</a:t>
            </a:r>
          </a:p>
          <a:p>
            <a:pPr lvl="1"/>
            <a:r>
              <a:rPr lang="en-US" dirty="0" smtClean="0"/>
              <a:t> full service web sites</a:t>
            </a:r>
            <a:endParaRPr lang="en-US" dirty="0"/>
          </a:p>
        </p:txBody>
      </p:sp>
      <p:pic>
        <p:nvPicPr>
          <p:cNvPr id="4" name="Picture 3"/>
          <p:cNvPicPr>
            <a:picLocks noChangeAspect="1"/>
          </p:cNvPicPr>
          <p:nvPr/>
        </p:nvPicPr>
        <p:blipFill>
          <a:blip r:embed="rId2"/>
          <a:stretch>
            <a:fillRect/>
          </a:stretch>
        </p:blipFill>
        <p:spPr>
          <a:xfrm>
            <a:off x="5473700" y="2921000"/>
            <a:ext cx="3670300" cy="3937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Individuals as free tutors</a:t>
            </a:r>
            <a:endParaRPr lang="en-US" dirty="0"/>
          </a:p>
        </p:txBody>
      </p:sp>
      <p:sp>
        <p:nvSpPr>
          <p:cNvPr id="3" name="Content Placeholder 2"/>
          <p:cNvSpPr>
            <a:spLocks noGrp="1"/>
          </p:cNvSpPr>
          <p:nvPr>
            <p:ph idx="1"/>
          </p:nvPr>
        </p:nvSpPr>
        <p:spPr/>
        <p:txBody>
          <a:bodyPr/>
          <a:lstStyle/>
          <a:p>
            <a:r>
              <a:rPr lang="en-US" dirty="0" smtClean="0"/>
              <a:t>http://</a:t>
            </a:r>
            <a:r>
              <a:rPr lang="en-US" dirty="0" err="1" smtClean="0"/>
              <a:t>www.khanacademy.org</a:t>
            </a:r>
            <a:r>
              <a:rPr lang="en-US" dirty="0" smtClean="0"/>
              <a:t>/</a:t>
            </a:r>
            <a:endParaRPr lang="en-US" dirty="0"/>
          </a:p>
        </p:txBody>
      </p:sp>
      <p:pic>
        <p:nvPicPr>
          <p:cNvPr id="4" name="Picture 3"/>
          <p:cNvPicPr>
            <a:picLocks noChangeAspect="1"/>
          </p:cNvPicPr>
          <p:nvPr/>
        </p:nvPicPr>
        <p:blipFill>
          <a:blip r:embed="rId2"/>
          <a:stretch>
            <a:fillRect/>
          </a:stretch>
        </p:blipFill>
        <p:spPr>
          <a:xfrm>
            <a:off x="266700" y="2419350"/>
            <a:ext cx="8610600" cy="2019300"/>
          </a:xfrm>
          <a:prstGeom prst="rect">
            <a:avLst/>
          </a:prstGeom>
        </p:spPr>
      </p:pic>
      <p:sp>
        <p:nvSpPr>
          <p:cNvPr id="5" name="TextBox 4"/>
          <p:cNvSpPr txBox="1"/>
          <p:nvPr/>
        </p:nvSpPr>
        <p:spPr>
          <a:xfrm>
            <a:off x="1295400" y="5334000"/>
            <a:ext cx="8153400" cy="369332"/>
          </a:xfrm>
          <a:prstGeom prst="rect">
            <a:avLst/>
          </a:prstGeom>
          <a:noFill/>
        </p:spPr>
        <p:txBody>
          <a:bodyPr wrap="square" rtlCol="0">
            <a:spAutoFit/>
          </a:bodyPr>
          <a:lstStyle/>
          <a:p>
            <a:r>
              <a:rPr lang="en-US" smtClean="0"/>
              <a:t>See calculus </a:t>
            </a:r>
            <a:r>
              <a:rPr lang="en-US" dirty="0" smtClean="0"/>
              <a:t>derivatives:  http://</a:t>
            </a:r>
            <a:r>
              <a:rPr lang="en-US" dirty="0" err="1" smtClean="0"/>
              <a:t>www.youtube.com/watch?v</a:t>
            </a:r>
            <a:r>
              <a:rPr lang="en-US" dirty="0" smtClean="0"/>
              <a:t>=rAof9Ld5sOg</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Succeeds at Independent Study</a:t>
            </a:r>
            <a:endParaRPr lang="en-US" dirty="0"/>
          </a:p>
        </p:txBody>
      </p:sp>
      <p:sp>
        <p:nvSpPr>
          <p:cNvPr id="3" name="Content Placeholder 2"/>
          <p:cNvSpPr>
            <a:spLocks noGrp="1"/>
          </p:cNvSpPr>
          <p:nvPr>
            <p:ph idx="1"/>
          </p:nvPr>
        </p:nvSpPr>
        <p:spPr/>
        <p:txBody>
          <a:bodyPr>
            <a:normAutofit lnSpcReduction="10000"/>
          </a:bodyPr>
          <a:lstStyle/>
          <a:p>
            <a:r>
              <a:rPr lang="en-US" dirty="0" smtClean="0"/>
              <a:t>Swedish study of flexible and open enrollment </a:t>
            </a:r>
            <a:r>
              <a:rPr lang="en-US" dirty="0" smtClean="0"/>
              <a:t>students:</a:t>
            </a:r>
            <a:endParaRPr lang="en-US" dirty="0" smtClean="0"/>
          </a:p>
          <a:p>
            <a:r>
              <a:rPr lang="en-US" dirty="0" smtClean="0"/>
              <a:t>“The result shows that the most important </a:t>
            </a:r>
            <a:r>
              <a:rPr lang="en-US" dirty="0" smtClean="0"/>
              <a:t>predictors </a:t>
            </a:r>
            <a:r>
              <a:rPr lang="en-US" dirty="0" smtClean="0"/>
              <a:t>of academic success in the course is an </a:t>
            </a:r>
            <a:r>
              <a:rPr lang="en-US" b="1" dirty="0" smtClean="0"/>
              <a:t>achievement-oriented approach </a:t>
            </a:r>
            <a:r>
              <a:rPr lang="en-US" dirty="0" smtClean="0"/>
              <a:t>to </a:t>
            </a:r>
            <a:r>
              <a:rPr lang="en-US" b="1" dirty="0" smtClean="0"/>
              <a:t>learning</a:t>
            </a:r>
            <a:r>
              <a:rPr lang="en-US" dirty="0" smtClean="0"/>
              <a:t>. The second most important predictor is expectation of the </a:t>
            </a:r>
            <a:r>
              <a:rPr lang="en-US" b="1" dirty="0" smtClean="0"/>
              <a:t>learning process as an individual activity</a:t>
            </a:r>
            <a:r>
              <a:rPr lang="en-US" dirty="0" smtClean="0"/>
              <a:t>”</a:t>
            </a:r>
            <a:r>
              <a:rPr lang="en-US" dirty="0" smtClean="0"/>
              <a:t> </a:t>
            </a:r>
          </a:p>
          <a:p>
            <a:pPr lvl="1"/>
            <a:r>
              <a:rPr lang="en-US" dirty="0" err="1" smtClean="0"/>
              <a:t>Ollssun</a:t>
            </a:r>
            <a:r>
              <a:rPr lang="en-US" dirty="0" smtClean="0"/>
              <a:t>, 2007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2819400" y="1417638"/>
            <a:ext cx="3835400" cy="3835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Pedagogical end of the 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“programs </a:t>
            </a:r>
            <a:r>
              <a:rPr lang="en-US" dirty="0" smtClean="0"/>
              <a:t>that affect daily teaching practices and students interactions have more promise that those emphasizing textbooks or technology alone." </a:t>
            </a:r>
            <a:r>
              <a:rPr lang="en-US" dirty="0" err="1" smtClean="0"/>
              <a:t>Slavin</a:t>
            </a:r>
            <a:r>
              <a:rPr lang="en-US" dirty="0" smtClean="0"/>
              <a:t>, Lake &amp; Groff, 2009 </a:t>
            </a:r>
            <a:r>
              <a:rPr lang="en-US" dirty="0" err="1" smtClean="0"/>
              <a:t>p</a:t>
            </a:r>
            <a:r>
              <a:rPr lang="en-US" dirty="0" smtClean="0"/>
              <a:t>. 839</a:t>
            </a:r>
          </a:p>
          <a:p>
            <a:r>
              <a:rPr lang="en-US" dirty="0" smtClean="0"/>
              <a:t>Steve </a:t>
            </a:r>
            <a:r>
              <a:rPr lang="en-US" dirty="0" err="1" smtClean="0"/>
              <a:t>Lohr</a:t>
            </a:r>
            <a:r>
              <a:rPr lang="en-US" dirty="0" smtClean="0"/>
              <a:t> states: </a:t>
            </a:r>
            <a:r>
              <a:rPr lang="en-US" i="1" dirty="0" smtClean="0"/>
              <a:t>"Until fairly recently, online education amounted to little more than electronic versions of the old-line correspondence courses. That has really changed with arrival of Web-based video, instant messaging and collaboration tools.</a:t>
            </a:r>
            <a:r>
              <a:rPr lang="en-US" i="1" dirty="0" smtClean="0"/>
              <a:t>” New York Times Sept. 2009</a:t>
            </a:r>
            <a:endParaRPr lang="en-US" dirty="0" smtClean="0"/>
          </a:p>
          <a:p>
            <a:pPr lvl="1"/>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Constructivist Pedagogy of</a:t>
            </a:r>
            <a:r>
              <a:rPr lang="en-US" dirty="0" smtClean="0"/>
              <a:t> </a:t>
            </a:r>
            <a:br>
              <a:rPr lang="en-US" dirty="0" smtClean="0"/>
            </a:br>
            <a:r>
              <a:rPr lang="en-US" dirty="0" smtClean="0"/>
              <a:t>Distance </a:t>
            </a:r>
            <a:r>
              <a:rPr lang="en-US" dirty="0" smtClean="0"/>
              <a:t>Education</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smtClean="0"/>
              <a:t>new knowledge is built upon the foundation of previous learning, </a:t>
            </a:r>
            <a:endParaRPr lang="en-US" sz="4400" dirty="0" smtClean="0"/>
          </a:p>
          <a:p>
            <a:pPr lvl="0"/>
            <a:r>
              <a:rPr lang="en-US" dirty="0" smtClean="0"/>
              <a:t>the importance of context</a:t>
            </a:r>
          </a:p>
          <a:p>
            <a:pPr lvl="0"/>
            <a:r>
              <a:rPr lang="en-US" sz="2857" dirty="0" smtClean="0"/>
              <a:t>Errors, contradictions useful</a:t>
            </a:r>
          </a:p>
          <a:p>
            <a:r>
              <a:rPr lang="en-US" dirty="0" smtClean="0"/>
              <a:t>learning as an active rather than passive process, </a:t>
            </a:r>
            <a:endParaRPr lang="en-US" sz="4400" dirty="0" smtClean="0"/>
          </a:p>
          <a:p>
            <a:pPr lvl="0"/>
            <a:r>
              <a:rPr lang="en-US" dirty="0" smtClean="0"/>
              <a:t>The importance of language and other social tools in constructing knowledge</a:t>
            </a:r>
            <a:endParaRPr lang="en-US" sz="4400" dirty="0" smtClean="0"/>
          </a:p>
          <a:p>
            <a:pPr lvl="0"/>
            <a:r>
              <a:rPr lang="en-US" dirty="0" smtClean="0"/>
              <a:t>Focus on meta-cognition and evaluation as a means to develop learners capacity to assess their own learning</a:t>
            </a:r>
            <a:endParaRPr lang="en-US" sz="4400" dirty="0" smtClean="0"/>
          </a:p>
          <a:p>
            <a:pPr lvl="0"/>
            <a:r>
              <a:rPr lang="en-US" dirty="0" smtClean="0"/>
              <a:t>learning environment should be learner-centered </a:t>
            </a:r>
          </a:p>
          <a:p>
            <a:pPr lvl="0"/>
            <a:r>
              <a:rPr lang="en-US" dirty="0" smtClean="0"/>
              <a:t>the importance of multiple perspectives - groups</a:t>
            </a:r>
            <a:endParaRPr lang="en-US" sz="4400" dirty="0" smtClean="0"/>
          </a:p>
          <a:p>
            <a:pPr lvl="0"/>
            <a:r>
              <a:rPr lang="en-US" dirty="0" smtClean="0"/>
              <a:t>Need for knowledge to be subject to social discussion, validation and application in real world contexts </a:t>
            </a:r>
          </a:p>
          <a:p>
            <a:pPr lvl="1"/>
            <a:r>
              <a:rPr lang="en-US" dirty="0" smtClean="0"/>
              <a:t>(from (</a:t>
            </a:r>
            <a:r>
              <a:rPr lang="en-US" dirty="0" err="1" smtClean="0"/>
              <a:t>Honebein</a:t>
            </a:r>
            <a:r>
              <a:rPr lang="en-US" dirty="0" smtClean="0"/>
              <a:t>, 1996; </a:t>
            </a:r>
            <a:r>
              <a:rPr lang="en-US" dirty="0" err="1" smtClean="0"/>
              <a:t>Jonassen</a:t>
            </a:r>
            <a:r>
              <a:rPr lang="en-US" dirty="0" smtClean="0"/>
              <a:t>, 1991; </a:t>
            </a:r>
            <a:r>
              <a:rPr lang="en-US" dirty="0" err="1" smtClean="0"/>
              <a:t>Kanuka</a:t>
            </a:r>
            <a:r>
              <a:rPr lang="en-US" dirty="0" smtClean="0"/>
              <a:t> &amp; Anderson, 1999)</a:t>
            </a:r>
            <a:endParaRPr lang="en-US" sz="4000"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Constructivist Pedagogy of Distance Education</a:t>
            </a:r>
            <a:endParaRPr lang="en-US" dirty="0"/>
          </a:p>
        </p:txBody>
      </p:sp>
      <p:sp>
        <p:nvSpPr>
          <p:cNvPr id="3" name="Content Placeholder 2"/>
          <p:cNvSpPr>
            <a:spLocks noGrp="1"/>
          </p:cNvSpPr>
          <p:nvPr>
            <p:ph idx="1"/>
          </p:nvPr>
        </p:nvSpPr>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2057400" y="1582615"/>
            <a:ext cx="4648200" cy="4767385"/>
          </a:xfrm>
          <a:prstGeom prst="rect">
            <a:avLst/>
          </a:prstGeom>
        </p:spPr>
      </p:pic>
      <p:sp>
        <p:nvSpPr>
          <p:cNvPr id="6" name="TextBox 5"/>
          <p:cNvSpPr txBox="1"/>
          <p:nvPr/>
        </p:nvSpPr>
        <p:spPr>
          <a:xfrm>
            <a:off x="609600" y="6502400"/>
            <a:ext cx="5715000" cy="369332"/>
          </a:xfrm>
          <a:prstGeom prst="rect">
            <a:avLst/>
          </a:prstGeom>
          <a:noFill/>
        </p:spPr>
        <p:txBody>
          <a:bodyPr wrap="square" rtlCol="0">
            <a:spAutoFit/>
          </a:bodyPr>
          <a:lstStyle/>
          <a:p>
            <a:r>
              <a:rPr lang="en-US" dirty="0" smtClean="0">
                <a:hlinkClick r:id="rId3"/>
              </a:rPr>
              <a:t>Image from Constructivism in the library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does Effective learning Happen?</a:t>
            </a:r>
            <a:endParaRPr lang="en-US" dirty="0"/>
          </a:p>
        </p:txBody>
      </p:sp>
      <p:sp>
        <p:nvSpPr>
          <p:cNvPr id="3" name="Content Placeholder 2"/>
          <p:cNvSpPr>
            <a:spLocks noGrp="1"/>
          </p:cNvSpPr>
          <p:nvPr>
            <p:ph idx="1"/>
          </p:nvPr>
        </p:nvSpPr>
        <p:spPr/>
        <p:txBody>
          <a:bodyPr/>
          <a:lstStyle/>
          <a:p>
            <a:r>
              <a:rPr lang="en-US" dirty="0" smtClean="0"/>
              <a:t>“learning as located in the contexts and relationships, rather than merely in the minds of individuals” </a:t>
            </a:r>
          </a:p>
          <a:p>
            <a:pPr lvl="1"/>
            <a:r>
              <a:rPr lang="en-US" dirty="0" smtClean="0"/>
              <a:t>Greenhow, </a:t>
            </a:r>
            <a:r>
              <a:rPr lang="en-US" dirty="0" err="1" smtClean="0"/>
              <a:t>Robelia</a:t>
            </a:r>
            <a:r>
              <a:rPr lang="en-US" dirty="0"/>
              <a:t>,</a:t>
            </a:r>
            <a:r>
              <a:rPr lang="en-US" dirty="0" smtClean="0"/>
              <a:t> &amp; </a:t>
            </a:r>
            <a:r>
              <a:rPr lang="en-US" dirty="0"/>
              <a:t>Hughes,</a:t>
            </a:r>
            <a:r>
              <a:rPr lang="en-US" dirty="0" smtClean="0"/>
              <a:t> (</a:t>
            </a:r>
            <a:r>
              <a:rPr lang="en-US" dirty="0"/>
              <a:t>2009</a:t>
            </a:r>
            <a:r>
              <a:rPr lang="en-US" dirty="0" smtClean="0"/>
              <a:t>)</a:t>
            </a:r>
          </a:p>
          <a:p>
            <a:r>
              <a:rPr lang="en-US" dirty="0" smtClean="0"/>
              <a:t>The Context of the our age is online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Assessing students using Constructivist Learning</a:t>
            </a:r>
            <a:endParaRPr lang="en-US" dirty="0"/>
          </a:p>
        </p:txBody>
      </p:sp>
      <p:sp>
        <p:nvSpPr>
          <p:cNvPr id="3" name="Content Placeholder 2"/>
          <p:cNvSpPr>
            <a:spLocks noGrp="1"/>
          </p:cNvSpPr>
          <p:nvPr>
            <p:ph idx="1"/>
          </p:nvPr>
        </p:nvSpPr>
        <p:spPr/>
        <p:txBody>
          <a:bodyPr/>
          <a:lstStyle/>
          <a:p>
            <a:r>
              <a:rPr lang="en-US" i="1" dirty="0" smtClean="0"/>
              <a:t>What is important is the process of knowledge acquisition, not any product or observable behavior. </a:t>
            </a:r>
            <a:r>
              <a:rPr lang="en-US" dirty="0" err="1" smtClean="0"/>
              <a:t>Jonassen</a:t>
            </a:r>
            <a:r>
              <a:rPr lang="en-US" dirty="0" smtClean="0"/>
              <a:t>, 1991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Constructivist </a:t>
            </a:r>
            <a:r>
              <a:rPr lang="en-US" dirty="0" smtClean="0"/>
              <a:t>DE at Athabasca</a:t>
            </a:r>
            <a:endParaRPr lang="en-US" dirty="0"/>
          </a:p>
        </p:txBody>
      </p:sp>
      <p:sp>
        <p:nvSpPr>
          <p:cNvPr id="3" name="Content Placeholder 2"/>
          <p:cNvSpPr>
            <a:spLocks noGrp="1"/>
          </p:cNvSpPr>
          <p:nvPr>
            <p:ph idx="1"/>
          </p:nvPr>
        </p:nvSpPr>
        <p:spPr/>
        <p:txBody>
          <a:bodyPr/>
          <a:lstStyle/>
          <a:p>
            <a:r>
              <a:rPr lang="en-US" dirty="0" smtClean="0"/>
              <a:t>Almost all of the graduate programs</a:t>
            </a:r>
          </a:p>
          <a:p>
            <a:r>
              <a:rPr lang="en-US" dirty="0" err="1" smtClean="0"/>
              <a:t>Moodle</a:t>
            </a:r>
            <a:r>
              <a:rPr lang="en-US" dirty="0" smtClean="0"/>
              <a:t> designed for teacher </a:t>
            </a:r>
            <a:r>
              <a:rPr lang="en-US" dirty="0" smtClean="0"/>
              <a:t>centered,  </a:t>
            </a:r>
            <a:r>
              <a:rPr lang="en-US" dirty="0" smtClean="0"/>
              <a:t>constructivist teaching/</a:t>
            </a:r>
            <a:r>
              <a:rPr lang="en-US" dirty="0" smtClean="0"/>
              <a:t>learning</a:t>
            </a:r>
          </a:p>
          <a:p>
            <a:r>
              <a:rPr lang="en-US" dirty="0" smtClean="0"/>
              <a:t>Little presence beyond the course level</a:t>
            </a:r>
            <a:endParaRPr lang="en-US" dirty="0" smtClean="0"/>
          </a:p>
          <a:p>
            <a:r>
              <a:rPr lang="en-US" dirty="0" smtClean="0"/>
              <a:t>Problems with</a:t>
            </a:r>
            <a:r>
              <a:rPr lang="en-US" dirty="0" smtClean="0"/>
              <a:t> scalability</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Constructivist Evaluation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frequency with which students participate in activities that represent effective educational practice, is a meaningful proxy for collegiate quality and, therefore, by extension, quality of education.</a:t>
            </a:r>
          </a:p>
          <a:p>
            <a:r>
              <a:rPr lang="en-US" dirty="0" smtClean="0"/>
              <a:t>What are effective practices?</a:t>
            </a:r>
          </a:p>
          <a:p>
            <a:pPr lvl="1"/>
            <a:r>
              <a:rPr lang="en-US" dirty="0" smtClean="0"/>
              <a:t>Level of academic challenge</a:t>
            </a:r>
          </a:p>
          <a:p>
            <a:pPr lvl="1"/>
            <a:r>
              <a:rPr lang="en-US" dirty="0" smtClean="0"/>
              <a:t>Active and collaborative learning</a:t>
            </a:r>
          </a:p>
          <a:p>
            <a:pPr lvl="1"/>
            <a:r>
              <a:rPr lang="en-US" dirty="0" smtClean="0"/>
              <a:t>Student-faculty </a:t>
            </a:r>
            <a:r>
              <a:rPr lang="en-US" dirty="0" smtClean="0"/>
              <a:t>interaction  ?? </a:t>
            </a:r>
          </a:p>
          <a:p>
            <a:pPr lvl="1"/>
            <a:r>
              <a:rPr lang="en-US" dirty="0" smtClean="0"/>
              <a:t>Enriching educational experiences</a:t>
            </a:r>
          </a:p>
          <a:p>
            <a:pPr lvl="1"/>
            <a:r>
              <a:rPr lang="en-US" dirty="0" smtClean="0"/>
              <a:t>Supportive social interaction.	(</a:t>
            </a:r>
            <a:r>
              <a:rPr lang="en-US" i="1" dirty="0" smtClean="0"/>
              <a:t>National Survey of Student Engagement, 2003)</a:t>
            </a:r>
            <a:endParaRPr lang="en-US" dirty="0"/>
          </a:p>
        </p:txBody>
      </p:sp>
      <p:sp>
        <p:nvSpPr>
          <p:cNvPr id="5" name="Rectangle 4"/>
          <p:cNvSpPr/>
          <p:nvPr/>
        </p:nvSpPr>
        <p:spPr>
          <a:xfrm>
            <a:off x="1295400" y="4876800"/>
            <a:ext cx="4191000" cy="304800"/>
          </a:xfrm>
          <a:prstGeom prst="rect">
            <a:avLst/>
          </a:prstGeom>
          <a:gradFill>
            <a:gsLst>
              <a:gs pos="0">
                <a:schemeClr val="accent1">
                  <a:tint val="100000"/>
                  <a:shade val="100000"/>
                  <a:satMod val="130000"/>
                  <a:alpha val="18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295400" y="4114800"/>
            <a:ext cx="4191000" cy="304800"/>
          </a:xfrm>
          <a:prstGeom prst="rect">
            <a:avLst/>
          </a:prstGeom>
          <a:gradFill>
            <a:gsLst>
              <a:gs pos="0">
                <a:schemeClr val="accent1">
                  <a:tint val="100000"/>
                  <a:shade val="100000"/>
                  <a:satMod val="130000"/>
                  <a:alpha val="18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295400" y="5257800"/>
            <a:ext cx="3657600" cy="304800"/>
          </a:xfrm>
          <a:prstGeom prst="rect">
            <a:avLst/>
          </a:prstGeom>
          <a:gradFill>
            <a:gsLst>
              <a:gs pos="0">
                <a:schemeClr val="accent1">
                  <a:tint val="100000"/>
                  <a:shade val="100000"/>
                  <a:satMod val="130000"/>
                  <a:alpha val="18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724400" y="4495800"/>
            <a:ext cx="457200" cy="304800"/>
          </a:xfrm>
          <a:prstGeom prst="rect">
            <a:avLst/>
          </a:prstGeom>
          <a:gradFill>
            <a:gsLst>
              <a:gs pos="0">
                <a:schemeClr val="accent1">
                  <a:tint val="100000"/>
                  <a:shade val="100000"/>
                  <a:satMod val="130000"/>
                  <a:alpha val="18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Groups?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Students who learn in small groups generally demonstrate greater academic achievement, express more favorable attitudes toward learning, and persist …</a:t>
            </a:r>
          </a:p>
          <a:p>
            <a:r>
              <a:rPr lang="en-US" dirty="0" smtClean="0"/>
              <a:t>small-group learning may have particularly large effects on the academic achievement of members of underrepresented groups and the learning-related attitudes of women and </a:t>
            </a:r>
            <a:r>
              <a:rPr lang="en-US" dirty="0" err="1" smtClean="0"/>
              <a:t>preservice</a:t>
            </a:r>
            <a:r>
              <a:rPr lang="en-US" dirty="0" smtClean="0"/>
              <a:t> teachers. Springer, L., </a:t>
            </a:r>
            <a:r>
              <a:rPr lang="en-US" dirty="0" err="1" smtClean="0"/>
              <a:t>Stanne</a:t>
            </a:r>
            <a:r>
              <a:rPr lang="en-US" dirty="0" smtClean="0"/>
              <a:t>, M., &amp; Donovan, S. </a:t>
            </a:r>
            <a:r>
              <a:rPr lang="en-US" smtClean="0"/>
              <a:t>(1999) P.42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Impact (Mean effect size) of Cooperative versus Individualistic Learning contexts</a:t>
            </a:r>
            <a:endParaRPr lang="en-US" dirty="0"/>
          </a:p>
        </p:txBody>
      </p:sp>
      <p:graphicFrame>
        <p:nvGraphicFramePr>
          <p:cNvPr id="5" name="Table 4"/>
          <p:cNvGraphicFramePr>
            <a:graphicFrameLocks noGrp="1"/>
          </p:cNvGraphicFramePr>
          <p:nvPr/>
        </p:nvGraphicFramePr>
        <p:xfrm>
          <a:off x="1524000" y="1981200"/>
          <a:ext cx="6096000" cy="3337560"/>
        </p:xfrm>
        <a:graphic>
          <a:graphicData uri="http://schemas.openxmlformats.org/drawingml/2006/table">
            <a:tbl>
              <a:tblPr firstRow="1" bandRow="1">
                <a:tableStyleId>{3C2FFA5D-87B4-456A-9821-1D502468CF0F}</a:tableStyleId>
              </a:tblPr>
              <a:tblGrid>
                <a:gridCol w="3048000"/>
                <a:gridCol w="3048000"/>
              </a:tblGrid>
              <a:tr h="370840">
                <a:tc>
                  <a:txBody>
                    <a:bodyPr/>
                    <a:lstStyle/>
                    <a:p>
                      <a:r>
                        <a:rPr lang="en-US" dirty="0" smtClean="0"/>
                        <a:t>Dependent Variable</a:t>
                      </a:r>
                      <a:endParaRPr lang="en-US" dirty="0"/>
                    </a:p>
                  </a:txBody>
                  <a:tcPr/>
                </a:tc>
                <a:tc>
                  <a:txBody>
                    <a:bodyPr/>
                    <a:lstStyle/>
                    <a:p>
                      <a:endParaRPr lang="en-US"/>
                    </a:p>
                  </a:txBody>
                  <a:tcPr/>
                </a:tc>
              </a:tr>
              <a:tr h="370840">
                <a:tc>
                  <a:txBody>
                    <a:bodyPr/>
                    <a:lstStyle/>
                    <a:p>
                      <a:r>
                        <a:rPr lang="en-US" dirty="0" smtClean="0"/>
                        <a:t>Achievement</a:t>
                      </a:r>
                      <a:endParaRPr lang="en-US" dirty="0"/>
                    </a:p>
                  </a:txBody>
                  <a:tcPr/>
                </a:tc>
                <a:tc>
                  <a:txBody>
                    <a:bodyPr/>
                    <a:lstStyle/>
                    <a:p>
                      <a:r>
                        <a:rPr lang="en-US" dirty="0" smtClean="0"/>
                        <a:t>.64 -88</a:t>
                      </a:r>
                      <a:endParaRPr lang="en-US" dirty="0"/>
                    </a:p>
                  </a:txBody>
                  <a:tcPr/>
                </a:tc>
              </a:tr>
              <a:tr h="370840">
                <a:tc>
                  <a:txBody>
                    <a:bodyPr/>
                    <a:lstStyle/>
                    <a:p>
                      <a:r>
                        <a:rPr lang="en-US" dirty="0" smtClean="0"/>
                        <a:t>Interpersonal Attraction</a:t>
                      </a:r>
                    </a:p>
                  </a:txBody>
                  <a:tcPr/>
                </a:tc>
                <a:tc>
                  <a:txBody>
                    <a:bodyPr/>
                    <a:lstStyle/>
                    <a:p>
                      <a:r>
                        <a:rPr lang="en-US" dirty="0" smtClean="0"/>
                        <a:t>.67-82</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Social Support</a:t>
                      </a:r>
                    </a:p>
                  </a:txBody>
                  <a:tcPr/>
                </a:tc>
                <a:tc>
                  <a:txBody>
                    <a:bodyPr/>
                    <a:lstStyle/>
                    <a:p>
                      <a:r>
                        <a:rPr lang="en-US" dirty="0" smtClean="0"/>
                        <a:t>.62-.83</a:t>
                      </a:r>
                      <a:endParaRPr lang="en-US" dirty="0"/>
                    </a:p>
                  </a:txBody>
                  <a:tcPr/>
                </a:tc>
              </a:tr>
              <a:tr h="370840">
                <a:tc>
                  <a:txBody>
                    <a:bodyPr/>
                    <a:lstStyle/>
                    <a:p>
                      <a:r>
                        <a:rPr lang="en-US" dirty="0" smtClean="0"/>
                        <a:t>Self-esteem</a:t>
                      </a:r>
                      <a:endParaRPr lang="en-US" dirty="0"/>
                    </a:p>
                  </a:txBody>
                  <a:tcPr/>
                </a:tc>
                <a:tc>
                  <a:txBody>
                    <a:bodyPr/>
                    <a:lstStyle/>
                    <a:p>
                      <a:r>
                        <a:rPr lang="en-US" dirty="0" smtClean="0"/>
                        <a:t>.58- .67</a:t>
                      </a:r>
                      <a:endParaRPr lang="en-US" dirty="0"/>
                    </a:p>
                  </a:txBody>
                  <a:tcPr/>
                </a:tc>
              </a:tr>
              <a:tr h="370840">
                <a:tc>
                  <a:txBody>
                    <a:bodyPr/>
                    <a:lstStyle/>
                    <a:p>
                      <a:r>
                        <a:rPr lang="en-US" dirty="0" smtClean="0"/>
                        <a:t>Time on task</a:t>
                      </a:r>
                      <a:endParaRPr lang="en-US" dirty="0"/>
                    </a:p>
                  </a:txBody>
                  <a:tcPr/>
                </a:tc>
                <a:tc>
                  <a:txBody>
                    <a:bodyPr/>
                    <a:lstStyle/>
                    <a:p>
                      <a:r>
                        <a:rPr lang="en-US" dirty="0" smtClean="0"/>
                        <a:t>.76</a:t>
                      </a:r>
                      <a:endParaRPr lang="en-US" dirty="0"/>
                    </a:p>
                  </a:txBody>
                  <a:tcPr/>
                </a:tc>
              </a:tr>
              <a:tr h="370840">
                <a:tc>
                  <a:txBody>
                    <a:bodyPr/>
                    <a:lstStyle/>
                    <a:p>
                      <a:r>
                        <a:rPr lang="en-US" dirty="0" smtClean="0"/>
                        <a:t>Attitudes</a:t>
                      </a:r>
                      <a:r>
                        <a:rPr lang="en-US" baseline="0" dirty="0" smtClean="0"/>
                        <a:t> towards task</a:t>
                      </a:r>
                      <a:endParaRPr lang="en-US" dirty="0"/>
                    </a:p>
                  </a:txBody>
                  <a:tcPr/>
                </a:tc>
                <a:tc>
                  <a:txBody>
                    <a:bodyPr/>
                    <a:lstStyle/>
                    <a:p>
                      <a:r>
                        <a:rPr lang="en-US" dirty="0" smtClean="0"/>
                        <a:t>.57</a:t>
                      </a:r>
                      <a:endParaRPr lang="en-US" dirty="0"/>
                    </a:p>
                  </a:txBody>
                  <a:tcPr/>
                </a:tc>
              </a:tr>
              <a:tr h="370840">
                <a:tc>
                  <a:txBody>
                    <a:bodyPr/>
                    <a:lstStyle/>
                    <a:p>
                      <a:r>
                        <a:rPr lang="en-US" dirty="0" smtClean="0"/>
                        <a:t>Quality of reasoning</a:t>
                      </a:r>
                      <a:endParaRPr lang="en-US" dirty="0"/>
                    </a:p>
                  </a:txBody>
                  <a:tcPr/>
                </a:tc>
                <a:tc>
                  <a:txBody>
                    <a:bodyPr/>
                    <a:lstStyle/>
                    <a:p>
                      <a:r>
                        <a:rPr lang="en-US" dirty="0" smtClean="0"/>
                        <a:t>.93</a:t>
                      </a:r>
                      <a:endParaRPr lang="en-US" dirty="0"/>
                    </a:p>
                  </a:txBody>
                  <a:tcPr/>
                </a:tc>
              </a:tr>
              <a:tr h="370840">
                <a:tc>
                  <a:txBody>
                    <a:bodyPr/>
                    <a:lstStyle/>
                    <a:p>
                      <a:r>
                        <a:rPr lang="en-US" dirty="0" smtClean="0"/>
                        <a:t>Perspective taking</a:t>
                      </a:r>
                      <a:endParaRPr lang="en-US" dirty="0"/>
                    </a:p>
                  </a:txBody>
                  <a:tcPr/>
                </a:tc>
                <a:tc>
                  <a:txBody>
                    <a:bodyPr/>
                    <a:lstStyle/>
                    <a:p>
                      <a:r>
                        <a:rPr lang="en-US" dirty="0" smtClean="0"/>
                        <a:t>.61</a:t>
                      </a:r>
                      <a:endParaRPr lang="en-US" dirty="0"/>
                    </a:p>
                  </a:txBody>
                  <a:tcPr/>
                </a:tc>
              </a:tr>
            </a:tbl>
          </a:graphicData>
        </a:graphic>
      </p:graphicFrame>
      <p:sp>
        <p:nvSpPr>
          <p:cNvPr id="6" name="TextBox 5"/>
          <p:cNvSpPr txBox="1"/>
          <p:nvPr/>
        </p:nvSpPr>
        <p:spPr>
          <a:xfrm>
            <a:off x="990600" y="5943600"/>
            <a:ext cx="8212630" cy="369332"/>
          </a:xfrm>
          <a:prstGeom prst="rect">
            <a:avLst/>
          </a:prstGeom>
          <a:noFill/>
        </p:spPr>
        <p:txBody>
          <a:bodyPr wrap="none" rtlCol="0">
            <a:spAutoFit/>
          </a:bodyPr>
          <a:lstStyle/>
          <a:p>
            <a:r>
              <a:rPr lang="en-US" dirty="0" smtClean="0"/>
              <a:t>From Johnson and Johnson (1989). Cooperation and competition. Theory and research</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Cohort Communities of Practice</a:t>
            </a:r>
            <a:endParaRPr lang="en-US" dirty="0"/>
          </a:p>
        </p:txBody>
      </p:sp>
      <p:sp>
        <p:nvSpPr>
          <p:cNvPr id="3" name="Content Placeholder 2"/>
          <p:cNvSpPr>
            <a:spLocks noGrp="1"/>
          </p:cNvSpPr>
          <p:nvPr>
            <p:ph sz="quarter" idx="1"/>
          </p:nvPr>
        </p:nvSpPr>
        <p:spPr>
          <a:xfrm>
            <a:off x="457200" y="1524000"/>
            <a:ext cx="8229600" cy="4525963"/>
          </a:xfrm>
        </p:spPr>
        <p:txBody>
          <a:bodyPr/>
          <a:lstStyle/>
          <a:p>
            <a:r>
              <a:rPr lang="en-US" dirty="0" err="1" smtClean="0"/>
              <a:t>Wengler’s</a:t>
            </a:r>
            <a:r>
              <a:rPr lang="en-US" dirty="0" smtClean="0"/>
              <a:t> ideas of Community of Practice</a:t>
            </a:r>
          </a:p>
          <a:p>
            <a:pPr lvl="1"/>
            <a:r>
              <a:rPr lang="en-US" sz="2500" dirty="0" smtClean="0"/>
              <a:t>mutual engagement – synchronous and notification tools </a:t>
            </a:r>
          </a:p>
          <a:p>
            <a:pPr lvl="1"/>
            <a:r>
              <a:rPr lang="en-US" sz="2500" dirty="0" smtClean="0"/>
              <a:t>joint enterprise – collaborative projects</a:t>
            </a:r>
          </a:p>
          <a:p>
            <a:pPr lvl="1"/>
            <a:r>
              <a:rPr lang="en-US" sz="2500" dirty="0" smtClean="0"/>
              <a:t>a shared repertoire – common tools, LMS, IM and doc sharing</a:t>
            </a:r>
            <a:endParaRPr lang="en-US" dirty="0" smtClean="0"/>
          </a:p>
          <a:p>
            <a:endParaRPr lang="en-US" dirty="0"/>
          </a:p>
        </p:txBody>
      </p:sp>
      <p:pic>
        <p:nvPicPr>
          <p:cNvPr id="4" name="Picture 3"/>
          <p:cNvPicPr>
            <a:picLocks noChangeAspect="1"/>
          </p:cNvPicPr>
          <p:nvPr/>
        </p:nvPicPr>
        <p:blipFill>
          <a:blip r:embed="rId2"/>
          <a:stretch>
            <a:fillRect/>
          </a:stretch>
        </p:blipFill>
        <p:spPr>
          <a:xfrm>
            <a:off x="5257800" y="4215384"/>
            <a:ext cx="3886200" cy="2642616"/>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t>Problems with Groups</a:t>
            </a:r>
          </a:p>
        </p:txBody>
      </p:sp>
      <p:sp>
        <p:nvSpPr>
          <p:cNvPr id="57347" name="Rectangle 3"/>
          <p:cNvSpPr>
            <a:spLocks noGrp="1" noChangeArrowheads="1"/>
          </p:cNvSpPr>
          <p:nvPr>
            <p:ph sz="quarter" idx="1"/>
          </p:nvPr>
        </p:nvSpPr>
        <p:spPr>
          <a:xfrm>
            <a:off x="0" y="1417638"/>
            <a:ext cx="5183188" cy="4678362"/>
          </a:xfrm>
        </p:spPr>
        <p:txBody>
          <a:bodyPr>
            <a:normAutofit fontScale="70000" lnSpcReduction="20000"/>
          </a:bodyPr>
          <a:lstStyle/>
          <a:p>
            <a:pPr eaLnBrk="1" hangingPunct="1"/>
            <a:r>
              <a:rPr lang="en-US" sz="2800" dirty="0" smtClean="0"/>
              <a:t>Restrictions </a:t>
            </a:r>
            <a:r>
              <a:rPr lang="en-US" sz="2800" dirty="0"/>
              <a:t>in time, </a:t>
            </a:r>
            <a:r>
              <a:rPr lang="en-US" sz="2800" dirty="0" smtClean="0"/>
              <a:t>space, </a:t>
            </a:r>
            <a:r>
              <a:rPr lang="en-US" sz="2800" dirty="0"/>
              <a:t>pace, &amp; </a:t>
            </a:r>
            <a:r>
              <a:rPr lang="en-US" sz="2800" dirty="0" smtClean="0"/>
              <a:t>relationship - NOT OPEN</a:t>
            </a:r>
          </a:p>
          <a:p>
            <a:pPr eaLnBrk="1" hangingPunct="1"/>
            <a:r>
              <a:rPr lang="en-US" sz="2800" dirty="0"/>
              <a:t>Often overly confined</a:t>
            </a:r>
            <a:r>
              <a:rPr lang="en-US" sz="2800" dirty="0" smtClean="0"/>
              <a:t> by leader expectation </a:t>
            </a:r>
            <a:r>
              <a:rPr lang="en-US" sz="2800" dirty="0"/>
              <a:t>and institutional curriculum control</a:t>
            </a:r>
            <a:endParaRPr lang="en-US" sz="2800" dirty="0" smtClean="0"/>
          </a:p>
          <a:p>
            <a:pPr eaLnBrk="1" hangingPunct="1"/>
            <a:r>
              <a:rPr lang="en-US" sz="2800" dirty="0" smtClean="0"/>
              <a:t>Usually Isolated </a:t>
            </a:r>
            <a:r>
              <a:rPr lang="en-US" sz="2800" dirty="0"/>
              <a:t>from the authentic world of </a:t>
            </a:r>
            <a:r>
              <a:rPr lang="en-US" sz="2800" dirty="0" smtClean="0"/>
              <a:t>practice</a:t>
            </a:r>
          </a:p>
          <a:p>
            <a:r>
              <a:rPr lang="en-US" sz="2800" dirty="0" smtClean="0"/>
              <a:t>“low tolerance of internal difference, sexist and ethicized regulation, high demand for obedience to its norms and exclusionary practices.”</a:t>
            </a:r>
            <a:r>
              <a:rPr lang="en-US" sz="2000" i="1" dirty="0" smtClean="0"/>
              <a:t> Cousin &amp; </a:t>
            </a:r>
            <a:r>
              <a:rPr lang="en-US" sz="2000" i="1" dirty="0" err="1" smtClean="0"/>
              <a:t>Deepwell</a:t>
            </a:r>
            <a:r>
              <a:rPr lang="en-US" sz="2000" i="1" dirty="0" smtClean="0"/>
              <a:t> 2005</a:t>
            </a:r>
          </a:p>
          <a:p>
            <a:r>
              <a:rPr lang="en-US" sz="2560" dirty="0" smtClean="0"/>
              <a:t>“Pathological politeness” and fear of debate</a:t>
            </a:r>
          </a:p>
          <a:p>
            <a:r>
              <a:rPr lang="en-US" sz="2857" dirty="0" smtClean="0"/>
              <a:t>Group think (Baron, 2005)</a:t>
            </a:r>
          </a:p>
          <a:p>
            <a:pPr eaLnBrk="1" hangingPunct="1"/>
            <a:r>
              <a:rPr lang="en-US" sz="2800" dirty="0" smtClean="0"/>
              <a:t>Poor preparation for Lifelong Learning beyond the course</a:t>
            </a:r>
            <a:endParaRPr lang="en-US" sz="2800" dirty="0"/>
          </a:p>
        </p:txBody>
      </p:sp>
      <p:pic>
        <p:nvPicPr>
          <p:cNvPr id="57348" name="Picture 4"/>
          <p:cNvPicPr>
            <a:picLocks noChangeAspect="1" noChangeArrowheads="1"/>
          </p:cNvPicPr>
          <p:nvPr/>
        </p:nvPicPr>
        <p:blipFill>
          <a:blip r:embed="rId3"/>
          <a:srcRect/>
          <a:stretch>
            <a:fillRect/>
          </a:stretch>
        </p:blipFill>
        <p:spPr bwMode="auto">
          <a:xfrm>
            <a:off x="5076825" y="2060575"/>
            <a:ext cx="3743325" cy="2597150"/>
          </a:xfrm>
          <a:prstGeom prst="rect">
            <a:avLst/>
          </a:prstGeom>
          <a:noFill/>
          <a:ln w="9525">
            <a:noFill/>
            <a:miter lim="800000"/>
            <a:headEnd/>
            <a:tailEnd/>
          </a:ln>
        </p:spPr>
      </p:pic>
      <p:sp>
        <p:nvSpPr>
          <p:cNvPr id="57349" name="Text Box 5"/>
          <p:cNvSpPr txBox="1">
            <a:spLocks noChangeArrowheads="1"/>
          </p:cNvSpPr>
          <p:nvPr/>
        </p:nvSpPr>
        <p:spPr bwMode="auto">
          <a:xfrm>
            <a:off x="6443663" y="4868863"/>
            <a:ext cx="2830623" cy="584776"/>
          </a:xfrm>
          <a:prstGeom prst="rect">
            <a:avLst/>
          </a:prstGeom>
          <a:noFill/>
          <a:ln w="9525">
            <a:noFill/>
            <a:miter lim="800000"/>
            <a:headEnd/>
            <a:tailEnd/>
          </a:ln>
        </p:spPr>
        <p:txBody>
          <a:bodyPr wrap="none">
            <a:prstTxWarp prst="textNoShape">
              <a:avLst/>
            </a:prstTxWarp>
            <a:spAutoFit/>
          </a:bodyPr>
          <a:lstStyle/>
          <a:p>
            <a:pPr eaLnBrk="1" hangingPunct="1"/>
            <a:r>
              <a:rPr lang="en-US" sz="1600" dirty="0"/>
              <a:t>Paulsen</a:t>
            </a:r>
            <a:r>
              <a:rPr lang="en-US" sz="1600" dirty="0" smtClean="0"/>
              <a:t> (1993)</a:t>
            </a:r>
          </a:p>
          <a:p>
            <a:pPr eaLnBrk="1" hangingPunct="1"/>
            <a:r>
              <a:rPr lang="en-US" sz="1600" dirty="0" smtClean="0"/>
              <a:t>Law of Cooperative Freedom</a:t>
            </a:r>
            <a:endParaRPr lang="en-US" sz="1600" dirty="0"/>
          </a:p>
        </p:txBody>
      </p:sp>
      <p:sp>
        <p:nvSpPr>
          <p:cNvPr id="57350" name="Text Box 6"/>
          <p:cNvSpPr txBox="1">
            <a:spLocks noChangeArrowheads="1"/>
          </p:cNvSpPr>
          <p:nvPr/>
        </p:nvSpPr>
        <p:spPr bwMode="auto">
          <a:xfrm>
            <a:off x="7524750" y="4221163"/>
            <a:ext cx="2305050" cy="366712"/>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lang="en-US" sz="1800">
                <a:solidFill>
                  <a:srgbClr val="FF3300"/>
                </a:solidFill>
              </a:rPr>
              <a:t>Relationships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r>
              <a:rPr lang="en-US" dirty="0" smtClean="0"/>
              <a:t>Groups are necessary, but not sufficient for advanced forms of learning.</a:t>
            </a:r>
            <a:br>
              <a:rPr lang="en-US" dirty="0" smtClean="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Third DE Pedagogy based on  </a:t>
            </a:r>
            <a:r>
              <a:rPr lang="en-US" b="1" dirty="0" err="1" smtClean="0"/>
              <a:t>Connectivist</a:t>
            </a:r>
            <a:r>
              <a:rPr lang="en-US" b="1" dirty="0" smtClean="0"/>
              <a:t> Pedagogy</a:t>
            </a:r>
            <a:endParaRPr lang="en-US" b="1" dirty="0"/>
          </a:p>
        </p:txBody>
      </p:sp>
      <p:sp>
        <p:nvSpPr>
          <p:cNvPr id="3" name="Content Placeholder 2"/>
          <p:cNvSpPr>
            <a:spLocks noGrp="1"/>
          </p:cNvSpPr>
          <p:nvPr>
            <p:ph idx="1"/>
          </p:nvPr>
        </p:nvSpPr>
        <p:spPr/>
        <p:txBody>
          <a:bodyPr/>
          <a:lstStyle/>
          <a:p>
            <a:r>
              <a:rPr lang="en-US" dirty="0" smtClean="0"/>
              <a:t>Learning is building networks of information, contacts and resources that are applied to real problems.</a:t>
            </a:r>
            <a:endParaRPr lang="en-US" dirty="0"/>
          </a:p>
        </p:txBody>
      </p:sp>
      <p:pic>
        <p:nvPicPr>
          <p:cNvPr id="4" name="Picture 3"/>
          <p:cNvPicPr>
            <a:picLocks noChangeAspect="1"/>
          </p:cNvPicPr>
          <p:nvPr/>
        </p:nvPicPr>
        <p:blipFill>
          <a:blip r:embed="rId2"/>
          <a:stretch>
            <a:fillRect/>
          </a:stretch>
        </p:blipFill>
        <p:spPr>
          <a:xfrm>
            <a:off x="990600" y="3276600"/>
            <a:ext cx="7010400" cy="38579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Eight core principles of </a:t>
            </a:r>
            <a:r>
              <a:rPr lang="en-US" dirty="0" err="1" smtClean="0"/>
              <a:t>Connectivism</a:t>
            </a:r>
            <a:r>
              <a:rPr lang="en-US" dirty="0" smtClean="0"/>
              <a:t>:</a:t>
            </a:r>
            <a:br>
              <a:rPr lang="en-US" dirty="0" smtClean="0"/>
            </a:br>
            <a:r>
              <a:rPr lang="en-US" dirty="0" smtClean="0"/>
              <a:t>Siemens (2004)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Learning and knowledge rests in diversity of opinions. </a:t>
            </a:r>
          </a:p>
          <a:p>
            <a:r>
              <a:rPr lang="en-US" dirty="0" smtClean="0"/>
              <a:t>Learning is a process of connecting specialized nodes or information sources. </a:t>
            </a:r>
          </a:p>
          <a:p>
            <a:r>
              <a:rPr lang="en-US" dirty="0" smtClean="0"/>
              <a:t>Learning may reside in non-human appliances. </a:t>
            </a:r>
          </a:p>
          <a:p>
            <a:r>
              <a:rPr lang="en-US" dirty="0" smtClean="0"/>
              <a:t>Capacity to know more is more critical than what is currently known. </a:t>
            </a:r>
          </a:p>
          <a:p>
            <a:r>
              <a:rPr lang="en-US" dirty="0" smtClean="0"/>
              <a:t>Nurturing and maintaining connections is needed to facilitate continual learning. </a:t>
            </a:r>
          </a:p>
          <a:p>
            <a:r>
              <a:rPr lang="en-US" dirty="0" smtClean="0"/>
              <a:t>Ability to see connections between fields, ideas, and concepts is a core skill. </a:t>
            </a:r>
          </a:p>
          <a:p>
            <a:r>
              <a:rPr lang="en-US" dirty="0" smtClean="0"/>
              <a:t>Currency (accurate, up-to-date knowledge) is the intent of all </a:t>
            </a:r>
            <a:r>
              <a:rPr lang="en-US" dirty="0" err="1" smtClean="0"/>
              <a:t>connectivist</a:t>
            </a:r>
            <a:r>
              <a:rPr lang="en-US" dirty="0" smtClean="0"/>
              <a:t> learning activities. </a:t>
            </a:r>
          </a:p>
          <a:p>
            <a:r>
              <a:rPr lang="en-US" dirty="0" smtClean="0"/>
              <a:t>Decision-making is itself a learning process. </a:t>
            </a:r>
          </a:p>
          <a:p>
            <a:endParaRPr lang="en-US" dirty="0"/>
          </a:p>
        </p:txBody>
      </p:sp>
      <p:pic>
        <p:nvPicPr>
          <p:cNvPr id="4" name="Picture 3"/>
          <p:cNvPicPr>
            <a:picLocks noChangeAspect="1"/>
          </p:cNvPicPr>
          <p:nvPr/>
        </p:nvPicPr>
        <p:blipFill>
          <a:blip r:embed="rId2"/>
          <a:stretch>
            <a:fillRect/>
          </a:stretch>
        </p:blipFill>
        <p:spPr>
          <a:xfrm>
            <a:off x="6096000" y="5029200"/>
            <a:ext cx="2590800" cy="19431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en-US"/>
          </a:p>
        </p:txBody>
      </p:sp>
      <p:sp>
        <p:nvSpPr>
          <p:cNvPr id="40963" name="Rectangle 3"/>
          <p:cNvSpPr>
            <a:spLocks noGrp="1" noChangeArrowheads="1"/>
          </p:cNvSpPr>
          <p:nvPr>
            <p:ph type="body" idx="1"/>
          </p:nvPr>
        </p:nvSpPr>
        <p:spPr>
          <a:xfrm>
            <a:off x="0" y="1628775"/>
            <a:ext cx="8229600" cy="4525963"/>
          </a:xfrm>
        </p:spPr>
        <p:txBody>
          <a:bodyPr/>
          <a:lstStyle/>
          <a:p>
            <a:pPr eaLnBrk="1" hangingPunct="1"/>
            <a:endParaRPr lang="en-US"/>
          </a:p>
        </p:txBody>
      </p:sp>
      <p:sp>
        <p:nvSpPr>
          <p:cNvPr id="40964" name="Oval 4"/>
          <p:cNvSpPr>
            <a:spLocks noChangeArrowheads="1"/>
          </p:cNvSpPr>
          <p:nvPr/>
        </p:nvSpPr>
        <p:spPr bwMode="auto">
          <a:xfrm>
            <a:off x="250825" y="1844675"/>
            <a:ext cx="4321175" cy="417671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en-US" sz="2400"/>
              <a:t>Group</a:t>
            </a:r>
          </a:p>
        </p:txBody>
      </p:sp>
      <p:sp>
        <p:nvSpPr>
          <p:cNvPr id="40965" name="Oval 5"/>
          <p:cNvSpPr>
            <a:spLocks noChangeArrowheads="1"/>
          </p:cNvSpPr>
          <p:nvPr/>
        </p:nvSpPr>
        <p:spPr bwMode="auto">
          <a:xfrm>
            <a:off x="3348038" y="1844675"/>
            <a:ext cx="4321175" cy="4176713"/>
          </a:xfrm>
          <a:prstGeom prst="ellipse">
            <a:avLst/>
          </a:prstGeom>
          <a:solidFill>
            <a:schemeClr val="accent1">
              <a:alpha val="94116"/>
            </a:schemeClr>
          </a:solidFill>
          <a:ln w="9525">
            <a:solidFill>
              <a:schemeClr val="tx1"/>
            </a:solidFill>
            <a:round/>
            <a:headEnd/>
            <a:tailEnd/>
          </a:ln>
        </p:spPr>
        <p:txBody>
          <a:bodyPr wrap="none" anchor="ctr">
            <a:prstTxWarp prst="textNoShape">
              <a:avLst/>
            </a:prstTxWarp>
          </a:bodyPr>
          <a:lstStyle/>
          <a:p>
            <a:pPr algn="ctr"/>
            <a:r>
              <a:rPr lang="en-US" sz="2400"/>
              <a:t>Network</a:t>
            </a:r>
          </a:p>
          <a:p>
            <a:pPr algn="ctr"/>
            <a:r>
              <a:rPr lang="en-US"/>
              <a:t>Shared interest/practice</a:t>
            </a:r>
          </a:p>
          <a:p>
            <a:pPr algn="ctr"/>
            <a:r>
              <a:rPr lang="en-US"/>
              <a:t>Fluid membership</a:t>
            </a:r>
          </a:p>
          <a:p>
            <a:pPr algn="ctr"/>
            <a:r>
              <a:rPr lang="en-US"/>
              <a:t>Friends of friends</a:t>
            </a:r>
          </a:p>
          <a:p>
            <a:pPr algn="ctr"/>
            <a:r>
              <a:rPr lang="en-US"/>
              <a:t>Reputation and altruism driven</a:t>
            </a:r>
          </a:p>
          <a:p>
            <a:pPr algn="ctr"/>
            <a:r>
              <a:rPr lang="en-US"/>
              <a:t>Emergent norms, structures</a:t>
            </a:r>
          </a:p>
          <a:p>
            <a:pPr algn="ctr"/>
            <a:r>
              <a:rPr lang="en-US"/>
              <a:t>Activity ebbs and flows</a:t>
            </a:r>
          </a:p>
          <a:p>
            <a:pPr algn="ctr"/>
            <a:r>
              <a:rPr lang="en-US"/>
              <a:t>Rarely F2F</a:t>
            </a:r>
          </a:p>
        </p:txBody>
      </p:sp>
      <p:sp>
        <p:nvSpPr>
          <p:cNvPr id="40966" name="Text Box 7"/>
          <p:cNvSpPr txBox="1">
            <a:spLocks noChangeArrowheads="1"/>
          </p:cNvSpPr>
          <p:nvPr/>
        </p:nvSpPr>
        <p:spPr bwMode="auto">
          <a:xfrm>
            <a:off x="4140200" y="6213475"/>
            <a:ext cx="4616450" cy="366713"/>
          </a:xfrm>
          <a:prstGeom prst="rect">
            <a:avLst/>
          </a:prstGeom>
          <a:noFill/>
          <a:ln w="9525">
            <a:noFill/>
            <a:miter lim="800000"/>
            <a:headEnd/>
            <a:tailEnd/>
          </a:ln>
        </p:spPr>
        <p:txBody>
          <a:bodyPr wrap="none">
            <a:prstTxWarp prst="textNoShape">
              <a:avLst/>
            </a:prstTxWarp>
            <a:spAutoFit/>
          </a:bodyPr>
          <a:lstStyle/>
          <a:p>
            <a:r>
              <a:rPr lang="en-US" b="1"/>
              <a:t>Metaphor: Virtual Community of Practice</a:t>
            </a:r>
          </a:p>
        </p:txBody>
      </p:sp>
      <p:sp>
        <p:nvSpPr>
          <p:cNvPr id="40967" name="Slide Number Placeholder 7"/>
          <p:cNvSpPr>
            <a:spLocks noGrp="1"/>
          </p:cNvSpPr>
          <p:nvPr>
            <p:ph type="sldNum" sz="quarter" idx="12"/>
          </p:nvPr>
        </p:nvSpPr>
        <p:spPr>
          <a:noFill/>
        </p:spPr>
        <p:txBody>
          <a:bodyPr/>
          <a:lstStyle/>
          <a:p>
            <a:fld id="{68C34999-B857-AC4A-A72C-A496235B6753}" type="slidenum">
              <a:rPr lang="en-US" smtClean="0"/>
              <a:pPr/>
              <a:t>38</a:t>
            </a:fld>
            <a:endParaRPr lang="en-US" smtClean="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Networks Add diversity to learning</a:t>
            </a:r>
            <a:endParaRPr lang="en-US" dirty="0"/>
          </a:p>
        </p:txBody>
      </p:sp>
      <p:sp>
        <p:nvSpPr>
          <p:cNvPr id="3" name="Content Placeholder 2"/>
          <p:cNvSpPr>
            <a:spLocks noGrp="1"/>
          </p:cNvSpPr>
          <p:nvPr>
            <p:ph sz="quarter" idx="1"/>
          </p:nvPr>
        </p:nvSpPr>
        <p:spPr/>
        <p:txBody>
          <a:bodyPr/>
          <a:lstStyle/>
          <a:p>
            <a:pPr>
              <a:buNone/>
            </a:pPr>
            <a:r>
              <a:rPr lang="en-US" sz="4000" dirty="0" smtClean="0"/>
              <a:t>“People who live in the intersection of social worlds are at higher risk of having good ideas” Burt, 2005, </a:t>
            </a:r>
            <a:r>
              <a:rPr lang="en-US" sz="4000" dirty="0" err="1" smtClean="0"/>
              <a:t>p</a:t>
            </a:r>
            <a:r>
              <a:rPr lang="en-US" sz="4000" dirty="0" smtClean="0"/>
              <a:t>. 90</a:t>
            </a:r>
            <a:endParaRPr lang="en-US" sz="4000" dirty="0"/>
          </a:p>
        </p:txBody>
      </p:sp>
      <p:pic>
        <p:nvPicPr>
          <p:cNvPr id="4" name="Picture 3"/>
          <p:cNvPicPr>
            <a:picLocks noChangeAspect="1"/>
          </p:cNvPicPr>
          <p:nvPr/>
        </p:nvPicPr>
        <p:blipFill>
          <a:blip r:embed="rId2"/>
          <a:stretch>
            <a:fillRect/>
          </a:stretch>
        </p:blipFill>
        <p:spPr>
          <a:xfrm>
            <a:off x="5638800" y="4038600"/>
            <a:ext cx="2819400" cy="28194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778" dirty="0" smtClean="0"/>
              <a:t>Communities of Practice </a:t>
            </a:r>
            <a:endParaRPr lang="en-US" dirty="0"/>
          </a:p>
        </p:txBody>
      </p:sp>
      <p:sp>
        <p:nvSpPr>
          <p:cNvPr id="3" name="Content Placeholder 2"/>
          <p:cNvSpPr>
            <a:spLocks noGrp="1"/>
          </p:cNvSpPr>
          <p:nvPr>
            <p:ph sz="quarter" idx="1"/>
          </p:nvPr>
        </p:nvSpPr>
        <p:spPr>
          <a:xfrm>
            <a:off x="457200" y="1371600"/>
            <a:ext cx="8229600" cy="4525963"/>
          </a:xfrm>
        </p:spPr>
        <p:txBody>
          <a:bodyPr>
            <a:normAutofit fontScale="92500" lnSpcReduction="20000"/>
          </a:bodyPr>
          <a:lstStyle/>
          <a:p>
            <a:r>
              <a:rPr lang="en-US" dirty="0" smtClean="0"/>
              <a:t>Distributed</a:t>
            </a:r>
          </a:p>
          <a:p>
            <a:r>
              <a:rPr lang="en-US" dirty="0" smtClean="0"/>
              <a:t>Share common interest</a:t>
            </a:r>
          </a:p>
          <a:p>
            <a:r>
              <a:rPr lang="en-US" dirty="0" smtClean="0"/>
              <a:t>Self organizing</a:t>
            </a:r>
          </a:p>
          <a:p>
            <a:r>
              <a:rPr lang="en-US" dirty="0" smtClean="0"/>
              <a:t>Open</a:t>
            </a:r>
          </a:p>
          <a:p>
            <a:r>
              <a:rPr lang="en-US" dirty="0" smtClean="0"/>
              <a:t>No expectation of meeting or even knowing all members of the Network</a:t>
            </a:r>
          </a:p>
          <a:p>
            <a:r>
              <a:rPr lang="en-US" dirty="0" smtClean="0"/>
              <a:t>Little expectation of reciprocity</a:t>
            </a:r>
          </a:p>
          <a:p>
            <a:r>
              <a:rPr lang="en-US" dirty="0" smtClean="0"/>
              <a:t>Contribute for social capital, altruism and a sense of improving the world/practice  through contribution</a:t>
            </a:r>
            <a:endParaRPr lang="en-US" dirty="0"/>
          </a:p>
        </p:txBody>
      </p:sp>
      <p:sp>
        <p:nvSpPr>
          <p:cNvPr id="4" name="TextBox 3"/>
          <p:cNvSpPr txBox="1"/>
          <p:nvPr/>
        </p:nvSpPr>
        <p:spPr>
          <a:xfrm>
            <a:off x="5257800" y="6548735"/>
            <a:ext cx="4343400" cy="461665"/>
          </a:xfrm>
          <a:prstGeom prst="rect">
            <a:avLst/>
          </a:prstGeom>
          <a:noFill/>
        </p:spPr>
        <p:txBody>
          <a:bodyPr wrap="square" rtlCol="0">
            <a:spAutoFit/>
          </a:bodyPr>
          <a:lstStyle/>
          <a:p>
            <a:r>
              <a:rPr lang="en-US" dirty="0" smtClean="0"/>
              <a:t>(Brown and </a:t>
            </a:r>
            <a:r>
              <a:rPr lang="en-US" dirty="0" err="1" smtClean="0"/>
              <a:t>Duguid</a:t>
            </a:r>
            <a:r>
              <a:rPr lang="en-US" dirty="0" smtClean="0"/>
              <a:t>, 2001)</a:t>
            </a:r>
            <a:endParaRPr lang="en-US" dirty="0"/>
          </a:p>
        </p:txBody>
      </p:sp>
      <p:cxnSp>
        <p:nvCxnSpPr>
          <p:cNvPr id="6" name="Straight Connector 5"/>
          <p:cNvCxnSpPr/>
          <p:nvPr/>
        </p:nvCxnSpPr>
        <p:spPr>
          <a:xfrm>
            <a:off x="381000" y="304800"/>
            <a:ext cx="4038600" cy="11430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304800" y="228600"/>
            <a:ext cx="4038600" cy="1219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9600" y="304800"/>
            <a:ext cx="4191000" cy="923330"/>
          </a:xfrm>
          <a:prstGeom prst="rect">
            <a:avLst/>
          </a:prstGeom>
          <a:solidFill>
            <a:schemeClr val="accent4"/>
          </a:solidFill>
          <a:ln>
            <a:solidFill>
              <a:schemeClr val="tx1">
                <a:alpha val="5000"/>
              </a:schemeClr>
            </a:solidFill>
          </a:ln>
        </p:spPr>
        <p:txBody>
          <a:bodyPr wrap="square" rtlCol="0">
            <a:spAutoFit/>
          </a:bodyPr>
          <a:lstStyle/>
          <a:p>
            <a:r>
              <a:rPr lang="en-US" sz="5400" dirty="0" smtClean="0"/>
              <a:t>Networks</a:t>
            </a:r>
            <a:endParaRPr lang="en-US" sz="5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endParaRPr lang="en-US" dirty="0"/>
          </a:p>
        </p:txBody>
      </p:sp>
      <p:sp>
        <p:nvSpPr>
          <p:cNvPr id="4" name="Rectangle 3"/>
          <p:cNvSpPr/>
          <p:nvPr/>
        </p:nvSpPr>
        <p:spPr>
          <a:xfrm>
            <a:off x="609600" y="609600"/>
            <a:ext cx="7620000" cy="1569660"/>
          </a:xfrm>
          <a:prstGeom prst="rect">
            <a:avLst/>
          </a:prstGeom>
        </p:spPr>
        <p:txBody>
          <a:bodyPr wrap="square">
            <a:spAutoFit/>
          </a:bodyPr>
          <a:lstStyle/>
          <a:p>
            <a:r>
              <a:rPr lang="en-US" dirty="0" smtClean="0"/>
              <a:t>"the network contains within it antagonistic </a:t>
            </a:r>
            <a:r>
              <a:rPr lang="en-US" dirty="0" err="1" smtClean="0"/>
              <a:t>clusterings</a:t>
            </a:r>
            <a:r>
              <a:rPr lang="en-US" dirty="0" smtClean="0"/>
              <a:t>, divergent sub-topologies, rogue nodes" Galloway and Thacker, 2007 </a:t>
            </a:r>
            <a:r>
              <a:rPr lang="en-US" dirty="0" err="1" smtClean="0"/>
              <a:t>p</a:t>
            </a:r>
            <a:r>
              <a:rPr lang="en-US" dirty="0" smtClean="0"/>
              <a:t>. 34</a:t>
            </a:r>
          </a:p>
          <a:p>
            <a:endParaRPr lang="en-US" dirty="0" smtClean="0"/>
          </a:p>
        </p:txBody>
      </p:sp>
      <p:sp>
        <p:nvSpPr>
          <p:cNvPr id="6" name="TextBox 5"/>
          <p:cNvSpPr txBox="1"/>
          <p:nvPr/>
        </p:nvSpPr>
        <p:spPr>
          <a:xfrm>
            <a:off x="3733800" y="6096000"/>
            <a:ext cx="6629400" cy="307777"/>
          </a:xfrm>
          <a:prstGeom prst="rect">
            <a:avLst/>
          </a:prstGeom>
          <a:noFill/>
        </p:spPr>
        <p:txBody>
          <a:bodyPr wrap="square" rtlCol="0">
            <a:spAutoFit/>
          </a:bodyPr>
          <a:lstStyle/>
          <a:p>
            <a:r>
              <a:rPr lang="en-US" sz="1400" dirty="0" smtClean="0"/>
              <a:t>Image from http://www.flickr.com/photos/eeblet/423397690/</a:t>
            </a:r>
            <a:endParaRPr lang="en-US" sz="1400" dirty="0"/>
          </a:p>
        </p:txBody>
      </p:sp>
      <p:sp>
        <p:nvSpPr>
          <p:cNvPr id="7" name="TextBox 6"/>
          <p:cNvSpPr txBox="1"/>
          <p:nvPr/>
        </p:nvSpPr>
        <p:spPr>
          <a:xfrm>
            <a:off x="152400" y="3048000"/>
            <a:ext cx="3886200" cy="1200328"/>
          </a:xfrm>
          <a:prstGeom prst="rect">
            <a:avLst/>
          </a:prstGeom>
          <a:noFill/>
        </p:spPr>
        <p:txBody>
          <a:bodyPr wrap="square" rtlCol="0">
            <a:spAutoFit/>
          </a:bodyPr>
          <a:lstStyle/>
          <a:p>
            <a:r>
              <a:rPr lang="en-US" sz="2400" dirty="0" smtClean="0"/>
              <a:t> “There is crack in everything, that's how the light gets in” Leonard Cohen </a:t>
            </a:r>
            <a:endParaRPr lang="en-US" sz="2400" dirty="0"/>
          </a:p>
        </p:txBody>
      </p:sp>
      <p:pic>
        <p:nvPicPr>
          <p:cNvPr id="8" name="Picture 7"/>
          <p:cNvPicPr>
            <a:picLocks noChangeAspect="1"/>
          </p:cNvPicPr>
          <p:nvPr/>
        </p:nvPicPr>
        <p:blipFill>
          <a:blip r:embed="rId2"/>
          <a:stretch>
            <a:fillRect/>
          </a:stretch>
        </p:blipFill>
        <p:spPr>
          <a:xfrm>
            <a:off x="4038600" y="2133600"/>
            <a:ext cx="4876800" cy="3657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Connectivist</a:t>
            </a:r>
            <a:r>
              <a:rPr lang="en-US" dirty="0" smtClean="0"/>
              <a:t> Learning as Trace Mining</a:t>
            </a:r>
            <a:endParaRPr lang="en-US" dirty="0"/>
          </a:p>
        </p:txBody>
      </p:sp>
      <p:sp>
        <p:nvSpPr>
          <p:cNvPr id="3" name="Content Placeholder 2"/>
          <p:cNvSpPr>
            <a:spLocks noGrp="1"/>
          </p:cNvSpPr>
          <p:nvPr>
            <p:ph idx="1"/>
          </p:nvPr>
        </p:nvSpPr>
        <p:spPr/>
        <p:txBody>
          <a:bodyPr/>
          <a:lstStyle/>
          <a:p>
            <a:r>
              <a:rPr lang="en-US" dirty="0" smtClean="0"/>
              <a:t>We leave traces as we learn and use the Net</a:t>
            </a:r>
          </a:p>
          <a:p>
            <a:r>
              <a:rPr lang="en-US" dirty="0" smtClean="0"/>
              <a:t>How can we use these traces to improve learning?</a:t>
            </a:r>
          </a:p>
          <a:p>
            <a:r>
              <a:rPr lang="en-US" dirty="0" smtClean="0"/>
              <a:t>Can the crowd learn to teach</a:t>
            </a:r>
            <a:r>
              <a:rPr lang="en-US" dirty="0" smtClean="0"/>
              <a:t>? (</a:t>
            </a:r>
            <a:r>
              <a:rPr lang="en-US" dirty="0" err="1" smtClean="0"/>
              <a:t>Dron</a:t>
            </a:r>
            <a:r>
              <a:rPr lang="en-US" dirty="0" smtClean="0"/>
              <a:t> &amp; Anderson, 2009)</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err="1" smtClean="0"/>
              <a:t>Connectivist</a:t>
            </a:r>
            <a:r>
              <a:rPr lang="en-US" dirty="0" smtClean="0"/>
              <a:t> Tools</a:t>
            </a:r>
            <a:endParaRPr lang="en-US" dirty="0"/>
          </a:p>
        </p:txBody>
      </p:sp>
      <p:pic>
        <p:nvPicPr>
          <p:cNvPr id="5" name="Picture 4"/>
          <p:cNvPicPr>
            <a:picLocks noChangeAspect="1"/>
          </p:cNvPicPr>
          <p:nvPr/>
        </p:nvPicPr>
        <p:blipFill>
          <a:blip r:embed="rId2"/>
          <a:stretch>
            <a:fillRect/>
          </a:stretch>
        </p:blipFill>
        <p:spPr>
          <a:xfrm>
            <a:off x="838200" y="2362200"/>
            <a:ext cx="7315200" cy="3434709"/>
          </a:xfrm>
          <a:prstGeom prst="rect">
            <a:avLst/>
          </a:prstGeom>
        </p:spPr>
      </p:pic>
      <p:sp>
        <p:nvSpPr>
          <p:cNvPr id="6" name="TextBox 5"/>
          <p:cNvSpPr txBox="1"/>
          <p:nvPr/>
        </p:nvSpPr>
        <p:spPr>
          <a:xfrm>
            <a:off x="3886200" y="6324600"/>
            <a:ext cx="4267200" cy="369332"/>
          </a:xfrm>
          <a:prstGeom prst="rect">
            <a:avLst/>
          </a:prstGeom>
          <a:noFill/>
        </p:spPr>
        <p:txBody>
          <a:bodyPr wrap="square" rtlCol="0">
            <a:spAutoFit/>
          </a:bodyPr>
          <a:lstStyle/>
          <a:p>
            <a:r>
              <a:rPr lang="en-US" dirty="0" smtClean="0">
                <a:hlinkClick r:id="rId3"/>
              </a:rPr>
              <a:t>http://www.go2web20.net/</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Kress (2000) literacy is “socially made forms of representing and communicating” </a:t>
            </a:r>
            <a:r>
              <a:rPr lang="en-US" dirty="0" err="1" smtClean="0"/>
              <a:t>p</a:t>
            </a:r>
            <a:r>
              <a:rPr lang="en-US" dirty="0" smtClean="0"/>
              <a:t>. 157</a:t>
            </a:r>
            <a:endParaRPr lang="en-US" dirty="0"/>
          </a:p>
        </p:txBody>
      </p:sp>
      <p:sp>
        <p:nvSpPr>
          <p:cNvPr id="3" name="Title 2"/>
          <p:cNvSpPr>
            <a:spLocks noGrp="1"/>
          </p:cNvSpPr>
          <p:nvPr>
            <p:ph type="title"/>
          </p:nvPr>
        </p:nvSpPr>
        <p:spPr/>
        <p:txBody>
          <a:bodyPr/>
          <a:lstStyle/>
          <a:p>
            <a:r>
              <a:rPr lang="en-US" dirty="0" smtClean="0"/>
              <a:t>Web 2.0 is</a:t>
            </a:r>
            <a:r>
              <a:rPr lang="en-US" dirty="0" smtClean="0"/>
              <a:t> the new </a:t>
            </a:r>
            <a:r>
              <a:rPr lang="en-US" dirty="0" smtClean="0"/>
              <a:t>Literacy</a:t>
            </a:r>
            <a:endParaRPr lang="en-US" dirty="0"/>
          </a:p>
        </p:txBody>
      </p:sp>
      <p:pic>
        <p:nvPicPr>
          <p:cNvPr id="4" name="Picture 3"/>
          <p:cNvPicPr>
            <a:picLocks noChangeAspect="1"/>
          </p:cNvPicPr>
          <p:nvPr/>
        </p:nvPicPr>
        <p:blipFill>
          <a:blip r:embed="rId2"/>
          <a:stretch>
            <a:fillRect/>
          </a:stretch>
        </p:blipFill>
        <p:spPr>
          <a:xfrm>
            <a:off x="3733800" y="3371850"/>
            <a:ext cx="4131733" cy="348615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Connectivist</a:t>
            </a:r>
            <a:r>
              <a:rPr lang="en-US" dirty="0" smtClean="0"/>
              <a:t> Technology</a:t>
            </a:r>
            <a:r>
              <a:rPr lang="en-US" dirty="0" smtClean="0"/>
              <a:t> </a:t>
            </a:r>
            <a:br>
              <a:rPr lang="en-US" dirty="0" smtClean="0"/>
            </a:br>
            <a:r>
              <a:rPr lang="en-US" dirty="0" smtClean="0"/>
              <a:t>Pilot Project Examples at AU</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Elgg</a:t>
            </a:r>
            <a:r>
              <a:rPr lang="en-US" dirty="0" smtClean="0"/>
              <a:t> </a:t>
            </a:r>
            <a:r>
              <a:rPr lang="en-US" dirty="0" smtClean="0"/>
              <a:t>- Me2U.athabasca.ca – Social networking</a:t>
            </a:r>
          </a:p>
          <a:p>
            <a:r>
              <a:rPr lang="en-US" dirty="0" smtClean="0"/>
              <a:t>Easy M-Cast (Podcast, </a:t>
            </a:r>
            <a:r>
              <a:rPr lang="en-US" dirty="0" err="1" smtClean="0"/>
              <a:t>videocasts</a:t>
            </a:r>
            <a:r>
              <a:rPr lang="en-US" dirty="0" smtClean="0"/>
              <a:t>, screen casts)</a:t>
            </a:r>
          </a:p>
          <a:p>
            <a:r>
              <a:rPr lang="en-US" dirty="0" smtClean="0"/>
              <a:t>Tutor</a:t>
            </a:r>
            <a:r>
              <a:rPr lang="en-US" dirty="0" smtClean="0"/>
              <a:t> “office hours” </a:t>
            </a:r>
            <a:r>
              <a:rPr lang="en-US" dirty="0" smtClean="0"/>
              <a:t>&amp; recorded via </a:t>
            </a:r>
            <a:r>
              <a:rPr lang="en-US" dirty="0" err="1" smtClean="0"/>
              <a:t>Elluminate</a:t>
            </a:r>
            <a:endParaRPr lang="en-US" dirty="0" smtClean="0"/>
          </a:p>
          <a:p>
            <a:pPr lvl="1"/>
            <a:r>
              <a:rPr lang="en-US" dirty="0" err="1" smtClean="0"/>
              <a:t>Tilly</a:t>
            </a:r>
            <a:r>
              <a:rPr lang="en-US" dirty="0" smtClean="0"/>
              <a:t> Jensen</a:t>
            </a:r>
            <a:endParaRPr lang="en-US" dirty="0" smtClean="0"/>
          </a:p>
          <a:p>
            <a:r>
              <a:rPr lang="en-US" dirty="0" smtClean="0"/>
              <a:t>Athabasca presence in</a:t>
            </a:r>
            <a:r>
              <a:rPr lang="en-US" dirty="0" smtClean="0"/>
              <a:t> immersive </a:t>
            </a:r>
            <a:r>
              <a:rPr lang="en-US" dirty="0" smtClean="0"/>
              <a:t>w</a:t>
            </a:r>
            <a:r>
              <a:rPr lang="en-US" dirty="0" smtClean="0"/>
              <a:t>orlds </a:t>
            </a:r>
            <a:r>
              <a:rPr lang="en-US" dirty="0" err="1" smtClean="0"/>
              <a:t>ie</a:t>
            </a:r>
            <a:r>
              <a:rPr lang="en-US" dirty="0" smtClean="0"/>
              <a:t> </a:t>
            </a:r>
            <a:r>
              <a:rPr lang="en-US" dirty="0" smtClean="0"/>
              <a:t>Second </a:t>
            </a:r>
            <a:r>
              <a:rPr lang="en-US" dirty="0" smtClean="0"/>
              <a:t>Life – School of Business</a:t>
            </a:r>
          </a:p>
          <a:p>
            <a:r>
              <a:rPr lang="en-US" dirty="0" smtClean="0"/>
              <a:t>AU </a:t>
            </a:r>
            <a:r>
              <a:rPr lang="en-US" dirty="0" smtClean="0"/>
              <a:t>on </a:t>
            </a:r>
            <a:r>
              <a:rPr lang="en-US" dirty="0" err="1" smtClean="0"/>
              <a:t>FaceBook</a:t>
            </a:r>
            <a:endParaRPr lang="en-US" dirty="0" smtClean="0"/>
          </a:p>
          <a:p>
            <a:r>
              <a:rPr lang="en-US" dirty="0" smtClean="0"/>
              <a:t>AU </a:t>
            </a:r>
            <a:r>
              <a:rPr lang="en-US" dirty="0" smtClean="0"/>
              <a:t>on </a:t>
            </a:r>
            <a:r>
              <a:rPr lang="en-US" dirty="0" err="1" smtClean="0"/>
              <a:t>RateMyProfessor</a:t>
            </a:r>
            <a:endParaRPr lang="en-US" dirty="0" smtClean="0"/>
          </a:p>
          <a:p>
            <a:r>
              <a:rPr lang="en-US" dirty="0" smtClean="0"/>
              <a:t>Media Lab at </a:t>
            </a:r>
            <a:r>
              <a:rPr lang="en-US" dirty="0" smtClean="0"/>
              <a:t>AU - Communications</a:t>
            </a:r>
          </a:p>
          <a:p>
            <a:r>
              <a:rPr lang="en-US" dirty="0" smtClean="0"/>
              <a:t>New Pedagogical Model for AU courses – see Learning Design (EMD)</a:t>
            </a:r>
            <a:endParaRPr lang="en-US" dirty="0" smtClean="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8" name="Title 41"/>
          <p:cNvSpPr>
            <a:spLocks noGrp="1"/>
          </p:cNvSpPr>
          <p:nvPr>
            <p:ph type="title"/>
          </p:nvPr>
        </p:nvSpPr>
        <p:spPr>
          <a:xfrm>
            <a:off x="609600" y="-46038"/>
            <a:ext cx="7543800" cy="1417638"/>
          </a:xfrm>
        </p:spPr>
        <p:txBody>
          <a:bodyPr/>
          <a:lstStyle/>
          <a:p>
            <a:pPr eaLnBrk="1" hangingPunct="1"/>
            <a:r>
              <a:rPr lang="en-US" dirty="0" smtClean="0">
                <a:ea typeface="ＭＳ Ｐゴシック" charset="-128"/>
                <a:cs typeface="ＭＳ Ｐゴシック" charset="-128"/>
              </a:rPr>
              <a:t>Network Tool Set (example)</a:t>
            </a:r>
          </a:p>
        </p:txBody>
      </p:sp>
      <p:sp>
        <p:nvSpPr>
          <p:cNvPr id="48130" name="Slide Number Placeholder 3"/>
          <p:cNvSpPr>
            <a:spLocks noGrp="1"/>
          </p:cNvSpPr>
          <p:nvPr>
            <p:ph type="sldNum" sz="quarter" idx="12"/>
          </p:nvPr>
        </p:nvSpPr>
        <p:spPr>
          <a:xfrm>
            <a:off x="457200" y="6248400"/>
            <a:ext cx="2133600" cy="457200"/>
          </a:xfrm>
          <a:noFill/>
        </p:spPr>
        <p:txBody>
          <a:bodyPr/>
          <a:lstStyle/>
          <a:p>
            <a:pPr algn="l"/>
            <a:fld id="{95608A95-510C-7B4D-96CB-7FFFDEE78C58}" type="slidenum">
              <a:rPr lang="en-US" smtClean="0">
                <a:latin typeface="Arial" charset="0"/>
              </a:rPr>
              <a:pPr algn="l"/>
              <a:t>46</a:t>
            </a:fld>
            <a:endParaRPr lang="en-US" smtClean="0">
              <a:latin typeface="Arial" charset="0"/>
            </a:endParaRPr>
          </a:p>
        </p:txBody>
      </p:sp>
      <p:sp>
        <p:nvSpPr>
          <p:cNvPr id="48133" name="Rectangle 35"/>
          <p:cNvSpPr>
            <a:spLocks noGrp="1" noChangeArrowheads="1"/>
          </p:cNvSpPr>
          <p:nvPr>
            <p:ph sz="quarter" idx="1"/>
          </p:nvPr>
        </p:nvSpPr>
        <p:spPr>
          <a:xfrm>
            <a:off x="1333500" y="1008063"/>
            <a:ext cx="8229600" cy="5138737"/>
          </a:xfrm>
        </p:spPr>
        <p:txBody>
          <a:bodyPr rIns="132080"/>
          <a:lstStyle/>
          <a:p>
            <a:pPr eaLnBrk="1" hangingPunct="1"/>
            <a:endParaRPr lang="en-US">
              <a:ea typeface="ＭＳ Ｐゴシック" charset="-128"/>
              <a:cs typeface="ＭＳ Ｐゴシック" charset="-128"/>
            </a:endParaRPr>
          </a:p>
        </p:txBody>
      </p:sp>
      <p:sp>
        <p:nvSpPr>
          <p:cNvPr id="48131" name="Line 1"/>
          <p:cNvSpPr>
            <a:spLocks noChangeShapeType="1"/>
          </p:cNvSpPr>
          <p:nvPr/>
        </p:nvSpPr>
        <p:spPr bwMode="auto">
          <a:xfrm>
            <a:off x="7962900" y="152400"/>
            <a:ext cx="1588" cy="1524000"/>
          </a:xfrm>
          <a:prstGeom prst="line">
            <a:avLst/>
          </a:prstGeom>
          <a:noFill/>
          <a:ln w="12700">
            <a:solidFill>
              <a:schemeClr val="tx1"/>
            </a:solidFill>
            <a:round/>
            <a:headEnd/>
            <a:tailEnd/>
          </a:ln>
        </p:spPr>
        <p:txBody>
          <a:bodyPr>
            <a:prstTxWarp prst="textNoShape">
              <a:avLst/>
            </a:prstTxWarp>
          </a:bodyPr>
          <a:lstStyle/>
          <a:p>
            <a:endParaRPr lang="en-US"/>
          </a:p>
        </p:txBody>
      </p:sp>
      <p:grpSp>
        <p:nvGrpSpPr>
          <p:cNvPr id="2" name="Group 2"/>
          <p:cNvGrpSpPr>
            <a:grpSpLocks/>
          </p:cNvGrpSpPr>
          <p:nvPr/>
        </p:nvGrpSpPr>
        <p:grpSpPr bwMode="auto">
          <a:xfrm>
            <a:off x="8151813" y="152400"/>
            <a:ext cx="792162" cy="1293813"/>
            <a:chOff x="0" y="0"/>
            <a:chExt cx="499" cy="815"/>
          </a:xfrm>
        </p:grpSpPr>
        <p:sp>
          <p:nvSpPr>
            <p:cNvPr id="48139" name="Oval 3"/>
            <p:cNvSpPr>
              <a:spLocks/>
            </p:cNvSpPr>
            <p:nvPr/>
          </p:nvSpPr>
          <p:spPr bwMode="auto">
            <a:xfrm>
              <a:off x="0" y="0"/>
              <a:ext cx="75" cy="75"/>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0" name="Oval 4"/>
            <p:cNvSpPr>
              <a:spLocks/>
            </p:cNvSpPr>
            <p:nvPr/>
          </p:nvSpPr>
          <p:spPr bwMode="auto">
            <a:xfrm>
              <a:off x="105" y="0"/>
              <a:ext cx="76" cy="75"/>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1" name="Oval 5"/>
            <p:cNvSpPr>
              <a:spLocks/>
            </p:cNvSpPr>
            <p:nvPr/>
          </p:nvSpPr>
          <p:spPr bwMode="auto">
            <a:xfrm>
              <a:off x="211" y="0"/>
              <a:ext cx="76" cy="75"/>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2" name="Oval 6"/>
            <p:cNvSpPr>
              <a:spLocks/>
            </p:cNvSpPr>
            <p:nvPr/>
          </p:nvSpPr>
          <p:spPr bwMode="auto">
            <a:xfrm>
              <a:off x="0" y="105"/>
              <a:ext cx="75" cy="76"/>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3" name="Oval 7"/>
            <p:cNvSpPr>
              <a:spLocks/>
            </p:cNvSpPr>
            <p:nvPr/>
          </p:nvSpPr>
          <p:spPr bwMode="auto">
            <a:xfrm>
              <a:off x="105" y="105"/>
              <a:ext cx="76" cy="76"/>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4" name="Oval 8"/>
            <p:cNvSpPr>
              <a:spLocks/>
            </p:cNvSpPr>
            <p:nvPr/>
          </p:nvSpPr>
          <p:spPr bwMode="auto">
            <a:xfrm>
              <a:off x="211" y="105"/>
              <a:ext cx="76" cy="76"/>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5" name="Oval 9"/>
            <p:cNvSpPr>
              <a:spLocks/>
            </p:cNvSpPr>
            <p:nvPr/>
          </p:nvSpPr>
          <p:spPr bwMode="auto">
            <a:xfrm>
              <a:off x="317" y="105"/>
              <a:ext cx="76" cy="76"/>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46" name="Oval 10"/>
            <p:cNvSpPr>
              <a:spLocks/>
            </p:cNvSpPr>
            <p:nvPr/>
          </p:nvSpPr>
          <p:spPr bwMode="auto">
            <a:xfrm>
              <a:off x="0" y="211"/>
              <a:ext cx="75" cy="76"/>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7" name="Oval 11"/>
            <p:cNvSpPr>
              <a:spLocks/>
            </p:cNvSpPr>
            <p:nvPr/>
          </p:nvSpPr>
          <p:spPr bwMode="auto">
            <a:xfrm>
              <a:off x="105" y="211"/>
              <a:ext cx="76" cy="76"/>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48" name="Oval 12"/>
            <p:cNvSpPr>
              <a:spLocks/>
            </p:cNvSpPr>
            <p:nvPr/>
          </p:nvSpPr>
          <p:spPr bwMode="auto">
            <a:xfrm>
              <a:off x="211" y="211"/>
              <a:ext cx="76" cy="76"/>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49" name="Oval 13"/>
            <p:cNvSpPr>
              <a:spLocks/>
            </p:cNvSpPr>
            <p:nvPr/>
          </p:nvSpPr>
          <p:spPr bwMode="auto">
            <a:xfrm>
              <a:off x="317" y="211"/>
              <a:ext cx="76" cy="76"/>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50" name="Oval 14"/>
            <p:cNvSpPr>
              <a:spLocks/>
            </p:cNvSpPr>
            <p:nvPr/>
          </p:nvSpPr>
          <p:spPr bwMode="auto">
            <a:xfrm>
              <a:off x="423" y="211"/>
              <a:ext cx="76" cy="76"/>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51" name="Oval 15"/>
            <p:cNvSpPr>
              <a:spLocks/>
            </p:cNvSpPr>
            <p:nvPr/>
          </p:nvSpPr>
          <p:spPr bwMode="auto">
            <a:xfrm>
              <a:off x="0" y="317"/>
              <a:ext cx="75" cy="75"/>
            </a:xfrm>
            <a:prstGeom prst="ellipse">
              <a:avLst/>
            </a:prstGeom>
            <a:solidFill>
              <a:srgbClr val="330066"/>
            </a:solidFill>
            <a:ln w="12700">
              <a:noFill/>
              <a:round/>
              <a:headEnd/>
              <a:tailEnd/>
            </a:ln>
          </p:spPr>
          <p:txBody>
            <a:bodyPr lIns="0" tIns="0" rIns="0" bIns="0">
              <a:prstTxWarp prst="textNoShape">
                <a:avLst/>
              </a:prstTxWarp>
            </a:bodyPr>
            <a:lstStyle/>
            <a:p>
              <a:endParaRPr lang="en-US"/>
            </a:p>
          </p:txBody>
        </p:sp>
        <p:sp>
          <p:nvSpPr>
            <p:cNvPr id="48152" name="Oval 16"/>
            <p:cNvSpPr>
              <a:spLocks/>
            </p:cNvSpPr>
            <p:nvPr/>
          </p:nvSpPr>
          <p:spPr bwMode="auto">
            <a:xfrm>
              <a:off x="105" y="317"/>
              <a:ext cx="76" cy="75"/>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53" name="Oval 17"/>
            <p:cNvSpPr>
              <a:spLocks/>
            </p:cNvSpPr>
            <p:nvPr/>
          </p:nvSpPr>
          <p:spPr bwMode="auto">
            <a:xfrm>
              <a:off x="211" y="317"/>
              <a:ext cx="76" cy="75"/>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54" name="Oval 18"/>
            <p:cNvSpPr>
              <a:spLocks/>
            </p:cNvSpPr>
            <p:nvPr/>
          </p:nvSpPr>
          <p:spPr bwMode="auto">
            <a:xfrm>
              <a:off x="317" y="317"/>
              <a:ext cx="76" cy="75"/>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55" name="Oval 19"/>
            <p:cNvSpPr>
              <a:spLocks/>
            </p:cNvSpPr>
            <p:nvPr/>
          </p:nvSpPr>
          <p:spPr bwMode="auto">
            <a:xfrm>
              <a:off x="0" y="423"/>
              <a:ext cx="75" cy="75"/>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56" name="Oval 20"/>
            <p:cNvSpPr>
              <a:spLocks/>
            </p:cNvSpPr>
            <p:nvPr/>
          </p:nvSpPr>
          <p:spPr bwMode="auto">
            <a:xfrm>
              <a:off x="105" y="423"/>
              <a:ext cx="76" cy="75"/>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57" name="Oval 21"/>
            <p:cNvSpPr>
              <a:spLocks/>
            </p:cNvSpPr>
            <p:nvPr/>
          </p:nvSpPr>
          <p:spPr bwMode="auto">
            <a:xfrm>
              <a:off x="211" y="423"/>
              <a:ext cx="76" cy="75"/>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58" name="Oval 22"/>
            <p:cNvSpPr>
              <a:spLocks/>
            </p:cNvSpPr>
            <p:nvPr/>
          </p:nvSpPr>
          <p:spPr bwMode="auto">
            <a:xfrm>
              <a:off x="317" y="423"/>
              <a:ext cx="76" cy="75"/>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59" name="Oval 23"/>
            <p:cNvSpPr>
              <a:spLocks/>
            </p:cNvSpPr>
            <p:nvPr/>
          </p:nvSpPr>
          <p:spPr bwMode="auto">
            <a:xfrm>
              <a:off x="423" y="423"/>
              <a:ext cx="76" cy="75"/>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sp>
          <p:nvSpPr>
            <p:cNvPr id="48160" name="Oval 24"/>
            <p:cNvSpPr>
              <a:spLocks/>
            </p:cNvSpPr>
            <p:nvPr/>
          </p:nvSpPr>
          <p:spPr bwMode="auto">
            <a:xfrm>
              <a:off x="0" y="528"/>
              <a:ext cx="75" cy="76"/>
            </a:xfrm>
            <a:prstGeom prst="ellipse">
              <a:avLst/>
            </a:prstGeom>
            <a:solidFill>
              <a:srgbClr val="669999"/>
            </a:solidFill>
            <a:ln w="12700">
              <a:noFill/>
              <a:round/>
              <a:headEnd/>
              <a:tailEnd/>
            </a:ln>
          </p:spPr>
          <p:txBody>
            <a:bodyPr lIns="0" tIns="0" rIns="0" bIns="0">
              <a:prstTxWarp prst="textNoShape">
                <a:avLst/>
              </a:prstTxWarp>
            </a:bodyPr>
            <a:lstStyle/>
            <a:p>
              <a:endParaRPr lang="en-US"/>
            </a:p>
          </p:txBody>
        </p:sp>
        <p:sp>
          <p:nvSpPr>
            <p:cNvPr id="48161" name="Oval 25"/>
            <p:cNvSpPr>
              <a:spLocks/>
            </p:cNvSpPr>
            <p:nvPr/>
          </p:nvSpPr>
          <p:spPr bwMode="auto">
            <a:xfrm>
              <a:off x="105" y="528"/>
              <a:ext cx="76" cy="76"/>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62" name="Oval 26"/>
            <p:cNvSpPr>
              <a:spLocks/>
            </p:cNvSpPr>
            <p:nvPr/>
          </p:nvSpPr>
          <p:spPr bwMode="auto">
            <a:xfrm>
              <a:off x="211" y="528"/>
              <a:ext cx="76" cy="76"/>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63" name="Oval 27"/>
            <p:cNvSpPr>
              <a:spLocks/>
            </p:cNvSpPr>
            <p:nvPr/>
          </p:nvSpPr>
          <p:spPr bwMode="auto">
            <a:xfrm>
              <a:off x="317" y="528"/>
              <a:ext cx="76" cy="76"/>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sp>
          <p:nvSpPr>
            <p:cNvPr id="48164" name="Oval 28"/>
            <p:cNvSpPr>
              <a:spLocks/>
            </p:cNvSpPr>
            <p:nvPr/>
          </p:nvSpPr>
          <p:spPr bwMode="auto">
            <a:xfrm>
              <a:off x="0" y="634"/>
              <a:ext cx="75" cy="76"/>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65" name="Oval 29"/>
            <p:cNvSpPr>
              <a:spLocks/>
            </p:cNvSpPr>
            <p:nvPr/>
          </p:nvSpPr>
          <p:spPr bwMode="auto">
            <a:xfrm>
              <a:off x="105" y="634"/>
              <a:ext cx="76" cy="76"/>
            </a:xfrm>
            <a:prstGeom prst="ellipse">
              <a:avLst/>
            </a:prstGeom>
            <a:solidFill>
              <a:schemeClr val="accent1"/>
            </a:solidFill>
            <a:ln w="12700">
              <a:noFill/>
              <a:round/>
              <a:headEnd/>
              <a:tailEnd/>
            </a:ln>
          </p:spPr>
          <p:txBody>
            <a:bodyPr lIns="0" tIns="0" rIns="0" bIns="0">
              <a:prstTxWarp prst="textNoShape">
                <a:avLst/>
              </a:prstTxWarp>
            </a:bodyPr>
            <a:lstStyle/>
            <a:p>
              <a:endParaRPr lang="en-US"/>
            </a:p>
          </p:txBody>
        </p:sp>
        <p:sp>
          <p:nvSpPr>
            <p:cNvPr id="48166" name="Oval 30"/>
            <p:cNvSpPr>
              <a:spLocks/>
            </p:cNvSpPr>
            <p:nvPr/>
          </p:nvSpPr>
          <p:spPr bwMode="auto">
            <a:xfrm>
              <a:off x="211" y="634"/>
              <a:ext cx="76" cy="76"/>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sp>
          <p:nvSpPr>
            <p:cNvPr id="48167" name="Oval 31"/>
            <p:cNvSpPr>
              <a:spLocks/>
            </p:cNvSpPr>
            <p:nvPr/>
          </p:nvSpPr>
          <p:spPr bwMode="auto">
            <a:xfrm>
              <a:off x="317" y="634"/>
              <a:ext cx="76" cy="76"/>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sp>
          <p:nvSpPr>
            <p:cNvPr id="48168" name="Oval 32"/>
            <p:cNvSpPr>
              <a:spLocks/>
            </p:cNvSpPr>
            <p:nvPr/>
          </p:nvSpPr>
          <p:spPr bwMode="auto">
            <a:xfrm>
              <a:off x="105" y="740"/>
              <a:ext cx="76" cy="75"/>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sp>
          <p:nvSpPr>
            <p:cNvPr id="48169" name="Oval 33"/>
            <p:cNvSpPr>
              <a:spLocks/>
            </p:cNvSpPr>
            <p:nvPr/>
          </p:nvSpPr>
          <p:spPr bwMode="auto">
            <a:xfrm>
              <a:off x="317" y="740"/>
              <a:ext cx="76" cy="75"/>
            </a:xfrm>
            <a:prstGeom prst="ellipse">
              <a:avLst/>
            </a:prstGeom>
            <a:solidFill>
              <a:srgbClr val="D8D8EC"/>
            </a:solidFill>
            <a:ln w="12700">
              <a:noFill/>
              <a:round/>
              <a:headEnd/>
              <a:tailEnd/>
            </a:ln>
          </p:spPr>
          <p:txBody>
            <a:bodyPr lIns="0" tIns="0" rIns="0" bIns="0">
              <a:prstTxWarp prst="textNoShape">
                <a:avLst/>
              </a:prstTxWarp>
            </a:bodyPr>
            <a:lstStyle/>
            <a:p>
              <a:endParaRPr lang="en-US"/>
            </a:p>
          </p:txBody>
        </p:sp>
      </p:grpSp>
      <p:pic>
        <p:nvPicPr>
          <p:cNvPr id="48134" name="Picture 36"/>
          <p:cNvPicPr>
            <a:picLocks noChangeAspect="1" noChangeArrowheads="1"/>
          </p:cNvPicPr>
          <p:nvPr/>
        </p:nvPicPr>
        <p:blipFill>
          <a:blip r:embed="rId2"/>
          <a:srcRect/>
          <a:stretch>
            <a:fillRect/>
          </a:stretch>
        </p:blipFill>
        <p:spPr bwMode="auto">
          <a:xfrm>
            <a:off x="1295400" y="1524000"/>
            <a:ext cx="6527800" cy="4889500"/>
          </a:xfrm>
          <a:prstGeom prst="rect">
            <a:avLst/>
          </a:prstGeom>
          <a:noFill/>
          <a:ln w="12700">
            <a:noFill/>
            <a:miter lim="800000"/>
            <a:headEnd/>
            <a:tailEnd/>
          </a:ln>
        </p:spPr>
      </p:pic>
      <p:sp>
        <p:nvSpPr>
          <p:cNvPr id="48135" name="Rectangle 37"/>
          <p:cNvSpPr>
            <a:spLocks/>
          </p:cNvSpPr>
          <p:nvPr/>
        </p:nvSpPr>
        <p:spPr bwMode="auto">
          <a:xfrm>
            <a:off x="4279900" y="3251200"/>
            <a:ext cx="525463" cy="274638"/>
          </a:xfrm>
          <a:prstGeom prst="rect">
            <a:avLst/>
          </a:prstGeom>
          <a:noFill/>
          <a:ln w="12700">
            <a:noFill/>
            <a:miter lim="800000"/>
            <a:headEnd/>
            <a:tailEnd/>
          </a:ln>
        </p:spPr>
        <p:txBody>
          <a:bodyPr wrap="none" lIns="0" tIns="0" rIns="40639" bIns="0">
            <a:prstTxWarp prst="textNoShape">
              <a:avLst/>
            </a:prstTxWarp>
            <a:spAutoFit/>
          </a:bodyPr>
          <a:lstStyle/>
          <a:p>
            <a:pPr marL="39688"/>
            <a:r>
              <a:rPr lang="en-US">
                <a:ea typeface="Arial" charset="0"/>
                <a:cs typeface="Arial" charset="0"/>
              </a:rPr>
              <a:t>Text</a:t>
            </a:r>
          </a:p>
        </p:txBody>
      </p:sp>
      <p:sp>
        <p:nvSpPr>
          <p:cNvPr id="48136" name="Rectangle 38"/>
          <p:cNvSpPr>
            <a:spLocks/>
          </p:cNvSpPr>
          <p:nvPr/>
        </p:nvSpPr>
        <p:spPr bwMode="auto">
          <a:xfrm>
            <a:off x="4406900" y="3378200"/>
            <a:ext cx="525463" cy="274638"/>
          </a:xfrm>
          <a:prstGeom prst="rect">
            <a:avLst/>
          </a:prstGeom>
          <a:noFill/>
          <a:ln w="12700">
            <a:noFill/>
            <a:miter lim="800000"/>
            <a:headEnd/>
            <a:tailEnd/>
          </a:ln>
        </p:spPr>
        <p:txBody>
          <a:bodyPr wrap="none" lIns="0" tIns="0" rIns="40639" bIns="0">
            <a:prstTxWarp prst="textNoShape">
              <a:avLst/>
            </a:prstTxWarp>
            <a:spAutoFit/>
          </a:bodyPr>
          <a:lstStyle/>
          <a:p>
            <a:pPr marL="39688"/>
            <a:r>
              <a:rPr lang="en-US">
                <a:ea typeface="Arial" charset="0"/>
                <a:cs typeface="Arial" charset="0"/>
              </a:rPr>
              <a:t>Text</a:t>
            </a:r>
          </a:p>
        </p:txBody>
      </p:sp>
      <p:sp>
        <p:nvSpPr>
          <p:cNvPr id="48137" name="TextBox 40"/>
          <p:cNvSpPr txBox="1">
            <a:spLocks noChangeArrowheads="1"/>
          </p:cNvSpPr>
          <p:nvPr/>
        </p:nvSpPr>
        <p:spPr bwMode="auto">
          <a:xfrm>
            <a:off x="2133600" y="6477000"/>
            <a:ext cx="4953000" cy="369332"/>
          </a:xfrm>
          <a:prstGeom prst="rect">
            <a:avLst/>
          </a:prstGeom>
          <a:noFill/>
          <a:ln w="9525">
            <a:noFill/>
            <a:miter lim="800000"/>
            <a:headEnd/>
            <a:tailEnd/>
          </a:ln>
        </p:spPr>
        <p:txBody>
          <a:bodyPr wrap="square">
            <a:prstTxWarp prst="textNoShape">
              <a:avLst/>
            </a:prstTxWarp>
            <a:spAutoFit/>
          </a:bodyPr>
          <a:lstStyle/>
          <a:p>
            <a:r>
              <a:rPr lang="en-US" sz="1800" dirty="0">
                <a:hlinkClick r:id="" action="ppaction://hlinkfile"/>
              </a:rPr>
              <a:t>Stepanyan, Mather &amp; Payne, 2007</a:t>
            </a:r>
            <a:endParaRPr lang="en-US" sz="1800"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Controls in </a:t>
            </a:r>
            <a:r>
              <a:rPr lang="en-US" dirty="0" err="1" smtClean="0"/>
              <a:t>Elgg</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752600" y="1600200"/>
            <a:ext cx="5753100" cy="45339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586" y="274638"/>
            <a:ext cx="8948986" cy="6062662"/>
          </a:xfrm>
          <a:prstGeom prst="rect">
            <a:avLst/>
          </a:prstGeom>
        </p:spPr>
      </p:pic>
      <p:sp>
        <p:nvSpPr>
          <p:cNvPr id="5" name="TextBox 4"/>
          <p:cNvSpPr txBox="1"/>
          <p:nvPr/>
        </p:nvSpPr>
        <p:spPr>
          <a:xfrm>
            <a:off x="2514600" y="6368534"/>
            <a:ext cx="2304687" cy="461665"/>
          </a:xfrm>
          <a:prstGeom prst="rect">
            <a:avLst/>
          </a:prstGeom>
          <a:noFill/>
        </p:spPr>
        <p:txBody>
          <a:bodyPr wrap="none" rtlCol="0">
            <a:spAutoFit/>
          </a:bodyPr>
          <a:lstStyle/>
          <a:p>
            <a:r>
              <a:rPr lang="en-US" sz="2400" dirty="0" err="1" smtClean="0">
                <a:hlinkClick r:id="rId3" action="ppaction://hlinkfile"/>
              </a:rPr>
              <a:t>Voicethread.com</a:t>
            </a:r>
            <a:endParaRPr lang="en-US" sz="2400"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 </a:t>
            </a:r>
            <a:r>
              <a:rPr lang="en-US" smtClean="0"/>
              <a:t>My Professor</a:t>
            </a:r>
            <a:endParaRPr lang="en-US"/>
          </a:p>
        </p:txBody>
      </p:sp>
      <p:pic>
        <p:nvPicPr>
          <p:cNvPr id="3" name="Picture 2"/>
          <p:cNvPicPr>
            <a:picLocks noChangeAspect="1"/>
          </p:cNvPicPr>
          <p:nvPr/>
        </p:nvPicPr>
        <p:blipFill>
          <a:blip r:embed="rId2"/>
          <a:stretch>
            <a:fillRect/>
          </a:stretch>
        </p:blipFill>
        <p:spPr>
          <a:xfrm>
            <a:off x="1498600" y="1181100"/>
            <a:ext cx="6146800" cy="56769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University  of the People 2009</a:t>
            </a:r>
            <a:br>
              <a:rPr lang="en-US" dirty="0" smtClean="0"/>
            </a:br>
            <a:r>
              <a:rPr lang="en-US" dirty="0" smtClean="0"/>
              <a:t>Tuition Free Education?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600200"/>
            <a:ext cx="8132799" cy="4673600"/>
          </a:xfrm>
          <a:prstGeom prst="rect">
            <a:avLst/>
          </a:prstGeom>
        </p:spPr>
      </p:pic>
      <p:sp>
        <p:nvSpPr>
          <p:cNvPr id="5" name="TextBox 4"/>
          <p:cNvSpPr txBox="1"/>
          <p:nvPr/>
        </p:nvSpPr>
        <p:spPr>
          <a:xfrm>
            <a:off x="762000" y="6334780"/>
            <a:ext cx="7620000" cy="523220"/>
          </a:xfrm>
          <a:prstGeom prst="rect">
            <a:avLst/>
          </a:prstGeom>
          <a:noFill/>
        </p:spPr>
        <p:txBody>
          <a:bodyPr wrap="square" rtlCol="0">
            <a:spAutoFit/>
          </a:bodyPr>
          <a:lstStyle/>
          <a:p>
            <a:r>
              <a:rPr lang="en-US" sz="2800" b="1" dirty="0" smtClean="0"/>
              <a:t>Using the power of peer learning and cooperation</a:t>
            </a:r>
            <a:endParaRPr lang="en-US" sz="2800" b="1" dirty="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are</a:t>
            </a:r>
            <a:r>
              <a:rPr lang="en-US" dirty="0" smtClean="0"/>
              <a:t> our students </a:t>
            </a:r>
            <a:r>
              <a:rPr lang="en-US" dirty="0" smtClean="0"/>
              <a:t>really need and want??</a:t>
            </a:r>
            <a:endParaRPr lang="en-US" dirty="0"/>
          </a:p>
        </p:txBody>
      </p:sp>
      <p:pic>
        <p:nvPicPr>
          <p:cNvPr id="3" name="Picture 2"/>
          <p:cNvPicPr>
            <a:picLocks noChangeAspect="1"/>
          </p:cNvPicPr>
          <p:nvPr/>
        </p:nvPicPr>
        <p:blipFill>
          <a:blip r:embed="rId2"/>
          <a:stretch>
            <a:fillRect/>
          </a:stretch>
        </p:blipFill>
        <p:spPr>
          <a:xfrm>
            <a:off x="1341683" y="2209800"/>
            <a:ext cx="7345117" cy="43942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14400" y="0"/>
            <a:ext cx="8229600" cy="1196975"/>
          </a:xfrm>
        </p:spPr>
        <p:txBody>
          <a:bodyPr>
            <a:normAutofit fontScale="90000"/>
          </a:bodyPr>
          <a:lstStyle/>
          <a:p>
            <a:r>
              <a:rPr lang="en-US" dirty="0"/>
              <a:t>Survey </a:t>
            </a:r>
            <a:r>
              <a:rPr lang="en-US" dirty="0" smtClean="0"/>
              <a:t>Results –Anderson et al 2004</a:t>
            </a:r>
            <a:endParaRPr lang="en-US" dirty="0"/>
          </a:p>
        </p:txBody>
      </p:sp>
      <p:sp>
        <p:nvSpPr>
          <p:cNvPr id="25603" name="Rectangle 3"/>
          <p:cNvSpPr>
            <a:spLocks noGrp="1" noChangeArrowheads="1"/>
          </p:cNvSpPr>
          <p:nvPr>
            <p:ph type="body" idx="1"/>
          </p:nvPr>
        </p:nvSpPr>
        <p:spPr>
          <a:xfrm>
            <a:off x="395288" y="2060575"/>
            <a:ext cx="8229600" cy="3238500"/>
          </a:xfrm>
        </p:spPr>
        <p:txBody>
          <a:bodyPr>
            <a:normAutofit/>
          </a:bodyPr>
          <a:lstStyle/>
          <a:p>
            <a:pPr lvl="1">
              <a:buFontTx/>
              <a:buNone/>
            </a:pPr>
            <a:r>
              <a:rPr lang="en-US" sz="3600" b="1" dirty="0" smtClean="0"/>
              <a:t>  78</a:t>
            </a:r>
            <a:r>
              <a:rPr lang="en-US" sz="3600" b="1" dirty="0"/>
              <a:t>% indicated they would interact </a:t>
            </a:r>
            <a:r>
              <a:rPr lang="en-US" sz="3600" b="1" dirty="0" smtClean="0"/>
              <a:t>with </a:t>
            </a:r>
            <a:r>
              <a:rPr lang="en-US" sz="3600" b="1" dirty="0"/>
              <a:t>other students if they were also able to proceed through the course at their own pace</a:t>
            </a:r>
            <a:r>
              <a:rPr lang="en-US" sz="3600" dirty="0"/>
              <a:t>.</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Survey </a:t>
            </a:r>
            <a:r>
              <a:rPr lang="en-US" dirty="0" smtClean="0"/>
              <a:t>Results Anderson et al 2004</a:t>
            </a:r>
            <a:endParaRPr lang="en-US" dirty="0"/>
          </a:p>
        </p:txBody>
      </p:sp>
      <p:sp>
        <p:nvSpPr>
          <p:cNvPr id="48131" name="Rectangle 3"/>
          <p:cNvSpPr>
            <a:spLocks noGrp="1" noChangeArrowheads="1"/>
          </p:cNvSpPr>
          <p:nvPr>
            <p:ph type="body" idx="1"/>
          </p:nvPr>
        </p:nvSpPr>
        <p:spPr/>
        <p:txBody>
          <a:bodyPr/>
          <a:lstStyle/>
          <a:p>
            <a:r>
              <a:rPr lang="en-US"/>
              <a:t>Only 29% of the student respondents had participated in the optional (credit and non credit) interactive computer conferences </a:t>
            </a:r>
          </a:p>
        </p:txBody>
      </p:sp>
      <p:pic>
        <p:nvPicPr>
          <p:cNvPr id="48132" name="Picture 4"/>
          <p:cNvPicPr>
            <a:picLocks noChangeAspect="1" noChangeArrowheads="1"/>
          </p:cNvPicPr>
          <p:nvPr/>
        </p:nvPicPr>
        <p:blipFill>
          <a:blip r:embed="rId3"/>
          <a:srcRect/>
          <a:stretch>
            <a:fillRect/>
          </a:stretch>
        </p:blipFill>
        <p:spPr bwMode="auto">
          <a:xfrm>
            <a:off x="250825" y="3286125"/>
            <a:ext cx="8424863" cy="3571875"/>
          </a:xfrm>
          <a:prstGeom prst="rect">
            <a:avLst/>
          </a:prstGeom>
          <a:noFill/>
          <a:ln w="9525">
            <a:noFill/>
            <a:miter lim="800000"/>
            <a:headEnd/>
            <a:tailEnd/>
          </a:ln>
          <a:effectLst/>
        </p:spPr>
      </p:pic>
      <p:sp>
        <p:nvSpPr>
          <p:cNvPr id="48133" name="Rectangle 5"/>
          <p:cNvSpPr>
            <a:spLocks noChangeArrowheads="1"/>
          </p:cNvSpPr>
          <p:nvPr/>
        </p:nvSpPr>
        <p:spPr bwMode="auto">
          <a:xfrm>
            <a:off x="3203575" y="4076700"/>
            <a:ext cx="1655763" cy="1223963"/>
          </a:xfrm>
          <a:prstGeom prst="rect">
            <a:avLst/>
          </a:prstGeom>
          <a:solidFill>
            <a:srgbClr val="FFFF00">
              <a:alpha val="37000"/>
            </a:srgbClr>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134" name="Rectangle 6"/>
          <p:cNvSpPr>
            <a:spLocks noChangeArrowheads="1"/>
          </p:cNvSpPr>
          <p:nvPr/>
        </p:nvSpPr>
        <p:spPr bwMode="auto">
          <a:xfrm>
            <a:off x="6011863" y="5876925"/>
            <a:ext cx="2520950" cy="360363"/>
          </a:xfrm>
          <a:prstGeom prst="rect">
            <a:avLst/>
          </a:prstGeom>
          <a:solidFill>
            <a:srgbClr val="FFFF00">
              <a:alpha val="42999"/>
            </a:srgbClr>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hart 1"/>
          <p:cNvGraphicFramePr>
            <a:graphicFrameLocks/>
          </p:cNvGraphicFramePr>
          <p:nvPr/>
        </p:nvGraphicFramePr>
        <p:xfrm>
          <a:off x="990600" y="1417638"/>
          <a:ext cx="7239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990600" y="6019800"/>
            <a:ext cx="685800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Anderson Sept </a:t>
            </a:r>
            <a:r>
              <a:rPr lang="en-US" dirty="0" smtClean="0"/>
              <a:t>2009 sent to 3763 undergrad students who enrolled in AU </a:t>
            </a:r>
            <a:r>
              <a:rPr lang="en-US" dirty="0" err="1" smtClean="0"/>
              <a:t>ungrad</a:t>
            </a:r>
            <a:r>
              <a:rPr lang="en-US" dirty="0" smtClean="0"/>
              <a:t> courses in Aug.2009  24.7% response rate</a:t>
            </a:r>
            <a:endParaRPr lang="en-US" dirty="0"/>
          </a:p>
        </p:txBody>
      </p:sp>
      <p:sp>
        <p:nvSpPr>
          <p:cNvPr id="6" name="TextBox 5"/>
          <p:cNvSpPr txBox="1"/>
          <p:nvPr/>
        </p:nvSpPr>
        <p:spPr>
          <a:xfrm>
            <a:off x="7315200" y="3657600"/>
            <a:ext cx="1828800" cy="369332"/>
          </a:xfrm>
          <a:prstGeom prst="rect">
            <a:avLst/>
          </a:prstGeom>
          <a:noFill/>
        </p:spPr>
        <p:txBody>
          <a:bodyPr wrap="square" rtlCol="0">
            <a:spAutoFit/>
          </a:bodyPr>
          <a:lstStyle/>
          <a:p>
            <a:r>
              <a:rPr lang="en-US" dirty="0" smtClean="0"/>
              <a:t>N=820</a:t>
            </a:r>
            <a:endParaRPr lang="en-US" dirty="0"/>
          </a:p>
        </p:txBody>
      </p:sp>
      <p:sp>
        <p:nvSpPr>
          <p:cNvPr id="9" name="Title 8"/>
          <p:cNvSpPr>
            <a:spLocks noGrp="1"/>
          </p:cNvSpPr>
          <p:nvPr>
            <p:ph type="title"/>
          </p:nvPr>
        </p:nvSpPr>
        <p:spPr/>
        <p:txBody>
          <a:bodyPr/>
          <a:lstStyle/>
          <a:p>
            <a:r>
              <a:rPr lang="en-US" dirty="0" smtClean="0"/>
              <a:t>Undergrad Survey Sept. 2009</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hart 1"/>
          <p:cNvGraphicFramePr>
            <a:graphicFrameLocks/>
          </p:cNvGraphicFramePr>
          <p:nvPr/>
        </p:nvGraphicFramePr>
        <p:xfrm>
          <a:off x="228600" y="0"/>
          <a:ext cx="8534400" cy="63246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228600" y="6488668"/>
            <a:ext cx="9144000" cy="369332"/>
          </a:xfrm>
          <a:prstGeom prst="rect">
            <a:avLst/>
          </a:prstGeom>
        </p:spPr>
        <p:txBody>
          <a:bodyPr wrap="square">
            <a:spAutoFit/>
          </a:bodyPr>
          <a:lstStyle/>
          <a:p>
            <a:pPr algn="ctr"/>
            <a:r>
              <a:rPr lang="en-US" dirty="0" smtClean="0"/>
              <a:t>Draft Results, AU </a:t>
            </a:r>
            <a:r>
              <a:rPr lang="en-US" dirty="0" err="1" smtClean="0"/>
              <a:t>Unpaced</a:t>
            </a:r>
            <a:r>
              <a:rPr lang="en-US" dirty="0" smtClean="0"/>
              <a:t> Learners Social Software Survey, Anderson Sept 2009</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hart 1"/>
          <p:cNvGraphicFramePr>
            <a:graphicFrameLocks/>
          </p:cNvGraphicFramePr>
          <p:nvPr/>
        </p:nvGraphicFramePr>
        <p:xfrm>
          <a:off x="457200" y="228600"/>
          <a:ext cx="8077200" cy="61722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228600" y="6488668"/>
            <a:ext cx="9372600" cy="369332"/>
          </a:xfrm>
          <a:prstGeom prst="rect">
            <a:avLst/>
          </a:prstGeom>
        </p:spPr>
        <p:txBody>
          <a:bodyPr wrap="square">
            <a:spAutoFit/>
          </a:bodyPr>
          <a:lstStyle/>
          <a:p>
            <a:pPr algn="ctr"/>
            <a:r>
              <a:rPr lang="en-US" dirty="0" smtClean="0"/>
              <a:t>Draft Results, AU </a:t>
            </a:r>
            <a:r>
              <a:rPr lang="en-US" dirty="0" err="1" smtClean="0"/>
              <a:t>Unpaced</a:t>
            </a:r>
            <a:r>
              <a:rPr lang="en-US" dirty="0" smtClean="0"/>
              <a:t> Learners Social Software Survey, Anderson Sept 2009</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hart 2"/>
          <p:cNvGraphicFramePr>
            <a:graphicFrameLocks/>
          </p:cNvGraphicFramePr>
          <p:nvPr/>
        </p:nvGraphicFramePr>
        <p:xfrm>
          <a:off x="457200" y="381000"/>
          <a:ext cx="8001000" cy="58674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28600" y="6488668"/>
            <a:ext cx="9372600" cy="369332"/>
          </a:xfrm>
          <a:prstGeom prst="rect">
            <a:avLst/>
          </a:prstGeom>
        </p:spPr>
        <p:txBody>
          <a:bodyPr wrap="square">
            <a:spAutoFit/>
          </a:bodyPr>
          <a:lstStyle/>
          <a:p>
            <a:pPr algn="ctr"/>
            <a:r>
              <a:rPr lang="en-US" dirty="0" smtClean="0"/>
              <a:t>Draft Results, AU </a:t>
            </a:r>
            <a:r>
              <a:rPr lang="en-US" dirty="0" err="1" smtClean="0"/>
              <a:t>Unpaced</a:t>
            </a:r>
            <a:r>
              <a:rPr lang="en-US" dirty="0" smtClean="0"/>
              <a:t> Learners Social Software Survey, Anderson Sept 2009</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228600" y="304800"/>
          <a:ext cx="8534400" cy="5867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304800" y="228600"/>
          <a:ext cx="8305800" cy="5715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381000" y="228600"/>
          <a:ext cx="8382000" cy="5867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
        <p:nvSpPr>
          <p:cNvPr id="4" name="TextBox 3"/>
          <p:cNvSpPr txBox="1"/>
          <p:nvPr/>
        </p:nvSpPr>
        <p:spPr>
          <a:xfrm>
            <a:off x="4419600" y="2209800"/>
            <a:ext cx="1103187" cy="461665"/>
          </a:xfrm>
          <a:prstGeom prst="rect">
            <a:avLst/>
          </a:prstGeom>
          <a:noFill/>
        </p:spPr>
        <p:txBody>
          <a:bodyPr wrap="none" rtlCol="0">
            <a:spAutoFit/>
          </a:bodyPr>
          <a:lstStyle/>
          <a:p>
            <a:r>
              <a:rPr lang="en-US" sz="2400" dirty="0" smtClean="0">
                <a:latin typeface="+mn-lt"/>
              </a:rPr>
              <a:t>25.12%</a:t>
            </a:r>
            <a:endParaRPr lang="en-US" sz="2400" dirty="0">
              <a:latin typeface="+mn-lt"/>
            </a:endParaRPr>
          </a:p>
        </p:txBody>
      </p:sp>
      <p:sp>
        <p:nvSpPr>
          <p:cNvPr id="5" name="TextBox 4"/>
          <p:cNvSpPr txBox="1"/>
          <p:nvPr/>
        </p:nvSpPr>
        <p:spPr>
          <a:xfrm>
            <a:off x="6553200" y="4572000"/>
            <a:ext cx="998991" cy="369332"/>
          </a:xfrm>
          <a:prstGeom prst="rect">
            <a:avLst/>
          </a:prstGeom>
          <a:noFill/>
        </p:spPr>
        <p:txBody>
          <a:bodyPr wrap="none" rtlCol="0">
            <a:spAutoFit/>
          </a:bodyPr>
          <a:lstStyle/>
          <a:p>
            <a:r>
              <a:rPr lang="en-US" i="1" dirty="0" smtClean="0"/>
              <a:t>N</a:t>
            </a:r>
            <a:r>
              <a:rPr lang="en-US" dirty="0" smtClean="0"/>
              <a:t> = 820</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457200" y="228600"/>
          <a:ext cx="8305800" cy="5791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
        <p:nvSpPr>
          <p:cNvPr id="4" name="TextBox 3"/>
          <p:cNvSpPr txBox="1"/>
          <p:nvPr/>
        </p:nvSpPr>
        <p:spPr>
          <a:xfrm>
            <a:off x="6629400" y="4572000"/>
            <a:ext cx="998991" cy="369332"/>
          </a:xfrm>
          <a:prstGeom prst="rect">
            <a:avLst/>
          </a:prstGeom>
          <a:noFill/>
        </p:spPr>
        <p:txBody>
          <a:bodyPr wrap="none" rtlCol="0">
            <a:spAutoFit/>
          </a:bodyPr>
          <a:lstStyle/>
          <a:p>
            <a:r>
              <a:rPr lang="en-US" i="1" dirty="0" smtClean="0"/>
              <a:t>N</a:t>
            </a:r>
            <a:r>
              <a:rPr lang="en-US" dirty="0" smtClean="0"/>
              <a:t> = 820</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304800" y="152400"/>
          <a:ext cx="8458200" cy="5715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
        <p:nvSpPr>
          <p:cNvPr id="4" name="TextBox 3"/>
          <p:cNvSpPr txBox="1"/>
          <p:nvPr/>
        </p:nvSpPr>
        <p:spPr>
          <a:xfrm>
            <a:off x="4724400" y="2895600"/>
            <a:ext cx="1103187" cy="461665"/>
          </a:xfrm>
          <a:prstGeom prst="rect">
            <a:avLst/>
          </a:prstGeom>
          <a:noFill/>
        </p:spPr>
        <p:txBody>
          <a:bodyPr wrap="none" rtlCol="0">
            <a:spAutoFit/>
          </a:bodyPr>
          <a:lstStyle/>
          <a:p>
            <a:r>
              <a:rPr lang="en-US" sz="2400" dirty="0" smtClean="0">
                <a:latin typeface="+mn-lt"/>
              </a:rPr>
              <a:t>47.93%</a:t>
            </a:r>
            <a:endParaRPr lang="en-US" sz="2400" dirty="0">
              <a:latin typeface="+mn-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381000" y="228600"/>
          <a:ext cx="8305800" cy="5867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
        <p:nvSpPr>
          <p:cNvPr id="4" name="TextBox 3"/>
          <p:cNvSpPr txBox="1"/>
          <p:nvPr/>
        </p:nvSpPr>
        <p:spPr>
          <a:xfrm>
            <a:off x="4724400" y="2971800"/>
            <a:ext cx="1103187" cy="461665"/>
          </a:xfrm>
          <a:prstGeom prst="rect">
            <a:avLst/>
          </a:prstGeom>
          <a:noFill/>
        </p:spPr>
        <p:txBody>
          <a:bodyPr wrap="none" rtlCol="0">
            <a:spAutoFit/>
          </a:bodyPr>
          <a:lstStyle/>
          <a:p>
            <a:r>
              <a:rPr lang="en-US" sz="2400" dirty="0" smtClean="0">
                <a:latin typeface="+mn-lt"/>
              </a:rPr>
              <a:t>61.95%</a:t>
            </a:r>
            <a:endParaRPr lang="en-US" sz="2400" dirty="0">
              <a:latin typeface="+mn-lt"/>
            </a:endParaRPr>
          </a:p>
        </p:txBody>
      </p:sp>
      <p:sp>
        <p:nvSpPr>
          <p:cNvPr id="5" name="TextBox 4"/>
          <p:cNvSpPr txBox="1"/>
          <p:nvPr/>
        </p:nvSpPr>
        <p:spPr>
          <a:xfrm>
            <a:off x="1371600" y="3505200"/>
            <a:ext cx="1103187" cy="461665"/>
          </a:xfrm>
          <a:prstGeom prst="rect">
            <a:avLst/>
          </a:prstGeom>
          <a:noFill/>
        </p:spPr>
        <p:txBody>
          <a:bodyPr wrap="none" rtlCol="0">
            <a:spAutoFit/>
          </a:bodyPr>
          <a:lstStyle/>
          <a:p>
            <a:r>
              <a:rPr lang="en-US" sz="2400" dirty="0" smtClean="0">
                <a:latin typeface="+mn-lt"/>
              </a:rPr>
              <a:t>31.47%</a:t>
            </a:r>
            <a:endParaRPr lang="en-US" sz="2400" dirty="0">
              <a:latin typeface="+mn-lt"/>
            </a:endParaRPr>
          </a:p>
        </p:txBody>
      </p:sp>
      <p:sp>
        <p:nvSpPr>
          <p:cNvPr id="6" name="TextBox 5"/>
          <p:cNvSpPr txBox="1"/>
          <p:nvPr/>
        </p:nvSpPr>
        <p:spPr>
          <a:xfrm>
            <a:off x="2743200" y="1371600"/>
            <a:ext cx="947695" cy="461665"/>
          </a:xfrm>
          <a:prstGeom prst="rect">
            <a:avLst/>
          </a:prstGeom>
          <a:noFill/>
        </p:spPr>
        <p:txBody>
          <a:bodyPr wrap="none" rtlCol="0">
            <a:spAutoFit/>
          </a:bodyPr>
          <a:lstStyle/>
          <a:p>
            <a:r>
              <a:rPr lang="en-US" sz="2400" dirty="0" smtClean="0">
                <a:latin typeface="+mn-lt"/>
              </a:rPr>
              <a:t>6.59%</a:t>
            </a:r>
            <a:endParaRPr lang="en-US" sz="2400" dirty="0">
              <a:latin typeface="+mn-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457200" y="228600"/>
          <a:ext cx="8305800" cy="5791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p:nvPr/>
        </p:nvGraphicFramePr>
        <p:xfrm>
          <a:off x="533400" y="304800"/>
          <a:ext cx="8229600" cy="5715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200" y="6096000"/>
            <a:ext cx="6477030" cy="923330"/>
          </a:xfrm>
          <a:prstGeom prst="rect">
            <a:avLst/>
          </a:prstGeom>
          <a:noFill/>
        </p:spPr>
        <p:txBody>
          <a:bodyPr wrap="square" rtlCol="0">
            <a:spAutoFit/>
          </a:bodyPr>
          <a:lstStyle/>
          <a:p>
            <a:pPr algn="ctr"/>
            <a:r>
              <a:rPr lang="en-US" dirty="0" smtClean="0"/>
              <a:t>Draft Results, AU </a:t>
            </a:r>
            <a:r>
              <a:rPr lang="en-US" dirty="0" err="1" smtClean="0"/>
              <a:t>Unpaced</a:t>
            </a:r>
            <a:r>
              <a:rPr lang="en-US" dirty="0" smtClean="0"/>
              <a:t> Learners Social Software Survey, </a:t>
            </a:r>
          </a:p>
          <a:p>
            <a:pPr algn="ctr"/>
            <a:r>
              <a:rPr lang="en-US" dirty="0" smtClean="0"/>
              <a:t>Anderson, Sept 2009.</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Support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t>
            </a:r>
            <a:r>
              <a:rPr lang="en-US" dirty="0" smtClean="0"/>
              <a:t>Not networking with other students, and not having peers is one drawback in doing individualized studies through Athabasca, with these technologies available could solve this problem</a:t>
            </a:r>
            <a:r>
              <a:rPr lang="en-US" dirty="0" smtClean="0"/>
              <a:t>.” </a:t>
            </a:r>
          </a:p>
          <a:p>
            <a:r>
              <a:rPr lang="en-US" dirty="0" smtClean="0"/>
              <a:t>“I </a:t>
            </a:r>
            <a:r>
              <a:rPr lang="en-US" dirty="0" smtClean="0"/>
              <a:t>think that hearing other people's opinions is a </a:t>
            </a:r>
            <a:r>
              <a:rPr lang="en-US" dirty="0" smtClean="0"/>
              <a:t>great </a:t>
            </a:r>
            <a:r>
              <a:rPr lang="en-US" dirty="0" smtClean="0"/>
              <a:t>way to spark new thoughts of your own. I also think that it is a great way to ask questions rather than emailing back and forth or making long distance phone calls</a:t>
            </a:r>
            <a:r>
              <a:rPr lang="en-US" dirty="0" smtClean="0"/>
              <a:t>.” </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Concerns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smtClean="0"/>
              <a:t>People have other commitments and might not be able to join in, they like to do things on their own time</a:t>
            </a:r>
            <a:r>
              <a:rPr lang="en-US" dirty="0" smtClean="0"/>
              <a:t>.”	</a:t>
            </a:r>
          </a:p>
          <a:p>
            <a:r>
              <a:rPr lang="en-US" dirty="0" smtClean="0"/>
              <a:t>“I </a:t>
            </a:r>
            <a:r>
              <a:rPr lang="en-US" dirty="0" smtClean="0"/>
              <a:t>am not part of a social network due to the fact that I work in mental health, I am concerned about my privacy</a:t>
            </a:r>
            <a:r>
              <a:rPr lang="en-US" dirty="0" smtClean="0"/>
              <a:t>.”</a:t>
            </a:r>
          </a:p>
          <a:p>
            <a:r>
              <a:rPr lang="en-US" dirty="0" smtClean="0"/>
              <a:t>“</a:t>
            </a:r>
            <a:r>
              <a:rPr lang="en-US" sz="2800" dirty="0" smtClean="0">
                <a:solidFill>
                  <a:srgbClr val="000000"/>
                </a:solidFill>
                <a:latin typeface="Verdana"/>
                <a:ea typeface="Verdana"/>
                <a:cs typeface="Verdana"/>
              </a:rPr>
              <a:t>I'm scared as a first time user of</a:t>
            </a:r>
            <a:r>
              <a:rPr lang="en-US" sz="2800" dirty="0" smtClean="0">
                <a:solidFill>
                  <a:srgbClr val="000000"/>
                </a:solidFill>
                <a:latin typeface="Verdana"/>
                <a:ea typeface="Verdana"/>
                <a:cs typeface="Verdana"/>
              </a:rPr>
              <a:t>           </a:t>
            </a:r>
            <a:r>
              <a:rPr lang="en-US" sz="2800" dirty="0" err="1" smtClean="0">
                <a:solidFill>
                  <a:srgbClr val="000000"/>
                </a:solidFill>
                <a:latin typeface="Verdana"/>
                <a:ea typeface="Verdana"/>
                <a:cs typeface="Verdana"/>
              </a:rPr>
              <a:t>e</a:t>
            </a:r>
            <a:r>
              <a:rPr lang="en-US" sz="2800" dirty="0" smtClean="0">
                <a:solidFill>
                  <a:srgbClr val="000000"/>
                </a:solidFill>
                <a:latin typeface="Verdana"/>
                <a:ea typeface="Verdana"/>
                <a:cs typeface="Verdana"/>
              </a:rPr>
              <a:t>-learning, that I may miss </a:t>
            </a:r>
            <a:r>
              <a:rPr lang="en-US" sz="2800" dirty="0" smtClean="0">
                <a:solidFill>
                  <a:srgbClr val="000000"/>
                </a:solidFill>
                <a:latin typeface="Verdana"/>
                <a:ea typeface="Verdana"/>
                <a:cs typeface="Verdana"/>
              </a:rPr>
              <a:t>something”</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Conclusions</a:t>
            </a:r>
            <a:endParaRPr lang="en-US" dirty="0"/>
          </a:p>
        </p:txBody>
      </p:sp>
      <p:sp>
        <p:nvSpPr>
          <p:cNvPr id="3" name="Content Placeholder 2"/>
          <p:cNvSpPr>
            <a:spLocks noGrp="1"/>
          </p:cNvSpPr>
          <p:nvPr>
            <p:ph idx="1"/>
          </p:nvPr>
        </p:nvSpPr>
        <p:spPr/>
        <p:txBody>
          <a:bodyPr/>
          <a:lstStyle/>
          <a:p>
            <a:r>
              <a:rPr lang="en-US" dirty="0" smtClean="0"/>
              <a:t>We have a very heterogeneous population of net users and non users</a:t>
            </a:r>
          </a:p>
          <a:p>
            <a:r>
              <a:rPr lang="en-US" dirty="0" smtClean="0"/>
              <a:t>Many of our learners are “don’t know” about web 2.0 tool use in formal education – are they literate????</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to AU Moving to </a:t>
            </a:r>
            <a:r>
              <a:rPr lang="en-US" dirty="0" err="1" smtClean="0"/>
              <a:t>Connectivist</a:t>
            </a:r>
            <a:r>
              <a:rPr lang="en-US" dirty="0" smtClean="0"/>
              <a:t> </a:t>
            </a:r>
            <a:r>
              <a:rPr lang="en-US" dirty="0" err="1" smtClean="0"/>
              <a:t>Pedgagogy</a:t>
            </a:r>
            <a:endParaRPr lang="en-US" dirty="0"/>
          </a:p>
        </p:txBody>
      </p:sp>
      <p:sp>
        <p:nvSpPr>
          <p:cNvPr id="3" name="Content Placeholder 2"/>
          <p:cNvSpPr>
            <a:spLocks noGrp="1"/>
          </p:cNvSpPr>
          <p:nvPr>
            <p:ph idx="1"/>
          </p:nvPr>
        </p:nvSpPr>
        <p:spPr/>
        <p:txBody>
          <a:bodyPr/>
          <a:lstStyle/>
          <a:p>
            <a:r>
              <a:rPr lang="en-US" dirty="0" smtClean="0"/>
              <a:t>Personal competence, literacy and tools</a:t>
            </a:r>
          </a:p>
          <a:p>
            <a:r>
              <a:rPr lang="en-US" dirty="0" smtClean="0"/>
              <a:t>Dealing effectively with disruptive technologies</a:t>
            </a:r>
          </a:p>
          <a:p>
            <a:r>
              <a:rPr lang="en-US" dirty="0" smtClean="0"/>
              <a:t>Crystallized ways of thinking about our educational development and delivery model</a:t>
            </a:r>
          </a:p>
          <a:p>
            <a:r>
              <a:rPr lang="en-US" dirty="0" smtClean="0"/>
              <a:t>Developing Tutor Networks</a:t>
            </a:r>
          </a:p>
          <a:p>
            <a:r>
              <a:rPr lang="en-US" dirty="0" smtClean="0"/>
              <a:t>Union contracts ???</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err="1" smtClean="0"/>
              <a:t>Behavioural</a:t>
            </a:r>
            <a:r>
              <a:rPr lang="en-US" dirty="0" smtClean="0"/>
              <a:t>/Cognitive models at economic and pedagogical dead end</a:t>
            </a:r>
          </a:p>
          <a:p>
            <a:r>
              <a:rPr lang="en-US" dirty="0" smtClean="0"/>
              <a:t>Constructivist models seem, OK for cohort groups- grad studies</a:t>
            </a:r>
          </a:p>
          <a:p>
            <a:r>
              <a:rPr lang="en-US" dirty="0" err="1" smtClean="0"/>
              <a:t>Connectivist</a:t>
            </a:r>
            <a:r>
              <a:rPr lang="en-US" dirty="0" smtClean="0"/>
              <a:t> models and tools are </a:t>
            </a:r>
            <a:r>
              <a:rPr lang="en-US" dirty="0" err="1" smtClean="0"/>
              <a:t>AU’s</a:t>
            </a:r>
            <a:r>
              <a:rPr lang="en-US" dirty="0" smtClean="0"/>
              <a:t> future</a:t>
            </a:r>
          </a:p>
          <a:p>
            <a:r>
              <a:rPr lang="en-US" dirty="0" smtClean="0"/>
              <a:t>All of us need to develop our personal learning networks</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insure we all are learning professionals?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loud 4"/>
          <p:cNvSpPr/>
          <p:nvPr/>
        </p:nvSpPr>
        <p:spPr>
          <a:xfrm>
            <a:off x="609600" y="990600"/>
            <a:ext cx="2743200" cy="11430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Professional, Hobby, Personal News</a:t>
            </a:r>
            <a:endParaRPr lang="en-US" dirty="0"/>
          </a:p>
        </p:txBody>
      </p:sp>
      <p:sp>
        <p:nvSpPr>
          <p:cNvPr id="6" name="Cloud 5"/>
          <p:cNvSpPr/>
          <p:nvPr/>
        </p:nvSpPr>
        <p:spPr>
          <a:xfrm>
            <a:off x="5867400" y="990600"/>
            <a:ext cx="2743200" cy="11430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Produsage</a:t>
            </a:r>
            <a:r>
              <a:rPr lang="en-US" dirty="0" smtClean="0"/>
              <a:t>, networks</a:t>
            </a:r>
            <a:endParaRPr lang="en-US" dirty="0"/>
          </a:p>
        </p:txBody>
      </p:sp>
      <p:sp>
        <p:nvSpPr>
          <p:cNvPr id="7" name="Cloud 6"/>
          <p:cNvSpPr/>
          <p:nvPr/>
        </p:nvSpPr>
        <p:spPr>
          <a:xfrm>
            <a:off x="304800" y="4648200"/>
            <a:ext cx="3505200" cy="11430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Personal Hosting: Blogs, E-portfolios, Presentations, Profile</a:t>
            </a:r>
            <a:endParaRPr lang="en-US" dirty="0"/>
          </a:p>
        </p:txBody>
      </p:sp>
      <p:sp>
        <p:nvSpPr>
          <p:cNvPr id="8" name="Cloud 7"/>
          <p:cNvSpPr/>
          <p:nvPr/>
        </p:nvSpPr>
        <p:spPr>
          <a:xfrm>
            <a:off x="3352800" y="5219700"/>
            <a:ext cx="2514600" cy="11430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Bookmarks Tags Resources</a:t>
            </a:r>
            <a:endParaRPr lang="en-US" dirty="0"/>
          </a:p>
        </p:txBody>
      </p:sp>
      <p:sp>
        <p:nvSpPr>
          <p:cNvPr id="9" name="Cloud 8"/>
          <p:cNvSpPr/>
          <p:nvPr/>
        </p:nvSpPr>
        <p:spPr>
          <a:xfrm>
            <a:off x="5867400" y="4648200"/>
            <a:ext cx="2743200" cy="11430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Collections</a:t>
            </a:r>
          </a:p>
          <a:p>
            <a:pPr algn="ctr"/>
            <a:r>
              <a:rPr lang="en-US" dirty="0" smtClean="0"/>
              <a:t>Photos</a:t>
            </a:r>
          </a:p>
          <a:p>
            <a:pPr algn="ctr"/>
            <a:r>
              <a:rPr lang="en-US" dirty="0" smtClean="0"/>
              <a:t>Books</a:t>
            </a:r>
            <a:endParaRPr lang="en-US" dirty="0"/>
          </a:p>
        </p:txBody>
      </p:sp>
      <p:sp>
        <p:nvSpPr>
          <p:cNvPr id="10" name="Trapezoid 9"/>
          <p:cNvSpPr/>
          <p:nvPr/>
        </p:nvSpPr>
        <p:spPr>
          <a:xfrm>
            <a:off x="304800" y="2514600"/>
            <a:ext cx="1981200" cy="1676400"/>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Formal Education </a:t>
            </a:r>
            <a:r>
              <a:rPr lang="en-US" dirty="0" err="1" smtClean="0"/>
              <a:t>Provider(s</a:t>
            </a:r>
            <a:r>
              <a:rPr lang="en-US" dirty="0" smtClean="0"/>
              <a:t>)</a:t>
            </a:r>
            <a:endParaRPr lang="en-US" dirty="0"/>
          </a:p>
        </p:txBody>
      </p:sp>
      <p:sp>
        <p:nvSpPr>
          <p:cNvPr id="11" name="Explosion 1 10"/>
          <p:cNvSpPr/>
          <p:nvPr/>
        </p:nvSpPr>
        <p:spPr>
          <a:xfrm>
            <a:off x="6553200" y="2514600"/>
            <a:ext cx="2362200" cy="167640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Production Tools</a:t>
            </a:r>
            <a:endParaRPr lang="en-US" dirty="0"/>
          </a:p>
        </p:txBody>
      </p:sp>
      <p:grpSp>
        <p:nvGrpSpPr>
          <p:cNvPr id="2" name="Group 17"/>
          <p:cNvGrpSpPr/>
          <p:nvPr/>
        </p:nvGrpSpPr>
        <p:grpSpPr>
          <a:xfrm>
            <a:off x="2667000" y="2057400"/>
            <a:ext cx="3581400" cy="1905000"/>
            <a:chOff x="2667000" y="2057400"/>
            <a:chExt cx="3581400" cy="1905000"/>
          </a:xfrm>
        </p:grpSpPr>
        <p:grpSp>
          <p:nvGrpSpPr>
            <p:cNvPr id="3" name="Group 16"/>
            <p:cNvGrpSpPr/>
            <p:nvPr/>
          </p:nvGrpSpPr>
          <p:grpSpPr>
            <a:xfrm>
              <a:off x="2667000" y="2133600"/>
              <a:ext cx="3581400" cy="1828800"/>
              <a:chOff x="2667000" y="2514600"/>
              <a:chExt cx="3581400" cy="1828800"/>
            </a:xfrm>
          </p:grpSpPr>
          <p:sp>
            <p:nvSpPr>
              <p:cNvPr id="12" name="Oval 11"/>
              <p:cNvSpPr/>
              <p:nvPr/>
            </p:nvSpPr>
            <p:spPr>
              <a:xfrm>
                <a:off x="2667000" y="2514600"/>
                <a:ext cx="3581400" cy="1828800"/>
              </a:xfrm>
              <a:prstGeom prst="ellipse">
                <a:avLst/>
              </a:prstGeom>
              <a:solidFill>
                <a:schemeClr val="accent4">
                  <a:alpha val="6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a:t>
                </a:r>
                <a:endParaRPr lang="en-US" dirty="0"/>
              </a:p>
            </p:txBody>
          </p:sp>
          <p:sp>
            <p:nvSpPr>
              <p:cNvPr id="4" name="Oval 3"/>
              <p:cNvSpPr/>
              <p:nvPr/>
            </p:nvSpPr>
            <p:spPr>
              <a:xfrm>
                <a:off x="2971800" y="2819400"/>
                <a:ext cx="2895600" cy="137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PLE</a:t>
                </a:r>
                <a:endParaRPr lang="en-US" dirty="0"/>
              </a:p>
            </p:txBody>
          </p:sp>
        </p:grpSp>
        <p:sp>
          <p:nvSpPr>
            <p:cNvPr id="13" name="TextBox 12"/>
            <p:cNvSpPr txBox="1"/>
            <p:nvPr/>
          </p:nvSpPr>
          <p:spPr>
            <a:xfrm>
              <a:off x="4038600" y="2057400"/>
              <a:ext cx="910638" cy="381000"/>
            </a:xfrm>
            <a:prstGeom prst="rect">
              <a:avLst/>
            </a:prstGeom>
            <a:noFill/>
          </p:spPr>
          <p:txBody>
            <a:bodyPr wrap="square" rtlCol="0">
              <a:spAutoFit/>
            </a:bodyPr>
            <a:lstStyle/>
            <a:p>
              <a:r>
                <a:rPr lang="en-US" dirty="0" smtClean="0"/>
                <a:t>Identity</a:t>
              </a:r>
              <a:endParaRPr lang="en-US" dirty="0"/>
            </a:p>
          </p:txBody>
        </p:sp>
      </p:grpSp>
      <p:sp>
        <p:nvSpPr>
          <p:cNvPr id="14" name="Multidocument 13"/>
          <p:cNvSpPr/>
          <p:nvPr/>
        </p:nvSpPr>
        <p:spPr>
          <a:xfrm>
            <a:off x="4038600" y="990600"/>
            <a:ext cx="1060704" cy="758952"/>
          </a:xfrm>
          <a:prstGeom prst="flowChartMulti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Email </a:t>
            </a:r>
            <a:endParaRPr lang="en-US" dirty="0"/>
          </a:p>
        </p:txBody>
      </p:sp>
      <p:sp>
        <p:nvSpPr>
          <p:cNvPr id="15" name="Cloud 14"/>
          <p:cNvSpPr/>
          <p:nvPr/>
        </p:nvSpPr>
        <p:spPr>
          <a:xfrm>
            <a:off x="0" y="4343400"/>
            <a:ext cx="9144000" cy="2514600"/>
          </a:xfrm>
          <a:prstGeom prst="cloud">
            <a:avLst/>
          </a:prstGeom>
          <a:solidFill>
            <a:schemeClr val="accent2">
              <a:alpha val="2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3619387" y="4648200"/>
            <a:ext cx="1676849" cy="369332"/>
          </a:xfrm>
          <a:prstGeom prst="rect">
            <a:avLst/>
          </a:prstGeom>
          <a:noFill/>
        </p:spPr>
        <p:txBody>
          <a:bodyPr wrap="none" rtlCol="0">
            <a:spAutoFit/>
          </a:bodyPr>
          <a:lstStyle/>
          <a:p>
            <a:r>
              <a:rPr lang="en-US" dirty="0" smtClean="0"/>
              <a:t>Social Networks</a:t>
            </a:r>
            <a:endParaRPr lang="en-US" dirty="0"/>
          </a:p>
        </p:txBody>
      </p:sp>
      <p:cxnSp>
        <p:nvCxnSpPr>
          <p:cNvPr id="20" name="Straight Arrow Connector 19"/>
          <p:cNvCxnSpPr>
            <a:stCxn id="10" idx="3"/>
          </p:cNvCxnSpPr>
          <p:nvPr/>
        </p:nvCxnSpPr>
        <p:spPr>
          <a:xfrm flipV="1">
            <a:off x="2076450" y="3124200"/>
            <a:ext cx="590550" cy="2286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5953125" y="2133600"/>
            <a:ext cx="590550" cy="2286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rot="5400000" flipH="1" flipV="1">
            <a:off x="4188826" y="4190206"/>
            <a:ext cx="3429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248400" y="3354388"/>
            <a:ext cx="3048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2286000" y="2171700"/>
            <a:ext cx="590550" cy="2667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flipV="1">
            <a:off x="4349520" y="1758720"/>
            <a:ext cx="307848" cy="28951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25" name="Picture 24"/>
          <p:cNvPicPr>
            <a:picLocks noChangeAspect="1"/>
          </p:cNvPicPr>
          <p:nvPr/>
        </p:nvPicPr>
        <p:blipFill>
          <a:blip r:embed="rId2"/>
          <a:stretch>
            <a:fillRect/>
          </a:stretch>
        </p:blipFill>
        <p:spPr>
          <a:xfrm>
            <a:off x="304800" y="2514600"/>
            <a:ext cx="1828800" cy="1828800"/>
          </a:xfrm>
          <a:prstGeom prst="rect">
            <a:avLst/>
          </a:prstGeom>
        </p:spPr>
      </p:pic>
      <p:sp>
        <p:nvSpPr>
          <p:cNvPr id="27" name="Title 26"/>
          <p:cNvSpPr>
            <a:spLocks noGrp="1"/>
          </p:cNvSpPr>
          <p:nvPr>
            <p:ph type="title"/>
          </p:nvPr>
        </p:nvSpPr>
        <p:spPr>
          <a:xfrm>
            <a:off x="381000" y="0"/>
            <a:ext cx="8229600" cy="1143000"/>
          </a:xfrm>
        </p:spPr>
        <p:txBody>
          <a:bodyPr/>
          <a:lstStyle/>
          <a:p>
            <a:r>
              <a:rPr lang="en-US" dirty="0" smtClean="0"/>
              <a:t>My Personal Learning Network</a:t>
            </a:r>
            <a:endParaRPr lang="en-US" dirty="0"/>
          </a:p>
        </p:txBody>
      </p:sp>
      <p:sp>
        <p:nvSpPr>
          <p:cNvPr id="28" name="Content Placeholder 27"/>
          <p:cNvSpPr>
            <a:spLocks noGrp="1"/>
          </p:cNvSpPr>
          <p:nvPr>
            <p:ph idx="1"/>
          </p:nvPr>
        </p:nvSpPr>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 Networks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2213960"/>
            <a:ext cx="8686800" cy="418684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a Social Network?</a:t>
            </a:r>
            <a:endParaRPr lang="en-US" dirty="0"/>
          </a:p>
        </p:txBody>
      </p:sp>
      <p:sp>
        <p:nvSpPr>
          <p:cNvPr id="4" name="Content Placeholder 3"/>
          <p:cNvSpPr>
            <a:spLocks noGrp="1"/>
          </p:cNvSpPr>
          <p:nvPr>
            <p:ph idx="1"/>
          </p:nvPr>
        </p:nvSpPr>
        <p:spPr/>
        <p:txBody>
          <a:bodyPr>
            <a:normAutofit fontScale="85000" lnSpcReduction="10000"/>
          </a:bodyPr>
          <a:lstStyle/>
          <a:p>
            <a:pPr>
              <a:buNone/>
            </a:pPr>
            <a:r>
              <a:rPr lang="en-US" dirty="0" smtClean="0"/>
              <a:t>Technically, social network sites are web-based services that allow individuals to:</a:t>
            </a:r>
          </a:p>
          <a:p>
            <a:pPr>
              <a:buNone/>
            </a:pPr>
            <a:r>
              <a:rPr lang="en-US" dirty="0" smtClean="0"/>
              <a:t> </a:t>
            </a:r>
            <a:r>
              <a:rPr lang="en-US" sz="3027" dirty="0" smtClean="0"/>
              <a:t>(1) construct a public or semi-public profile within a bounded system,</a:t>
            </a:r>
          </a:p>
          <a:p>
            <a:pPr>
              <a:buNone/>
            </a:pPr>
            <a:r>
              <a:rPr lang="en-US" sz="3027" dirty="0" smtClean="0"/>
              <a:t> (2) articulate a list of other users with whom they share a connection, and</a:t>
            </a:r>
          </a:p>
          <a:p>
            <a:pPr>
              <a:buNone/>
            </a:pPr>
            <a:r>
              <a:rPr lang="en-US" sz="3027" dirty="0" smtClean="0"/>
              <a:t> (3) view and traverse their list of connections and those made by others within the system. Boyd &amp; Ellison, 2007</a:t>
            </a:r>
          </a:p>
          <a:p>
            <a:pPr>
              <a:buNone/>
            </a:pPr>
            <a:endParaRPr lang="en-US" sz="3027" dirty="0" smtClean="0"/>
          </a:p>
          <a:p>
            <a:pPr>
              <a:buNone/>
            </a:pPr>
            <a:r>
              <a:rPr lang="en-US" dirty="0" smtClean="0"/>
              <a:t>Socially </a:t>
            </a:r>
            <a:r>
              <a:rPr lang="en-US" dirty="0" smtClean="0"/>
              <a:t>they allow users to support each other in being more effective professionals.</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9550" y="0"/>
            <a:ext cx="9563100" cy="5740400"/>
          </a:xfrm>
          <a:prstGeom prst="rect">
            <a:avLst/>
          </a:prstGeom>
        </p:spPr>
      </p:pic>
      <p:sp>
        <p:nvSpPr>
          <p:cNvPr id="5" name="TextBox 4"/>
          <p:cNvSpPr txBox="1"/>
          <p:nvPr/>
        </p:nvSpPr>
        <p:spPr>
          <a:xfrm>
            <a:off x="1219200" y="6400800"/>
            <a:ext cx="6477000" cy="369332"/>
          </a:xfrm>
          <a:prstGeom prst="rect">
            <a:avLst/>
          </a:prstGeom>
          <a:noFill/>
        </p:spPr>
        <p:txBody>
          <a:bodyPr wrap="square" rtlCol="0">
            <a:spAutoFit/>
          </a:bodyPr>
          <a:lstStyle/>
          <a:p>
            <a:r>
              <a:rPr lang="en-US" i="1" smtClean="0"/>
              <a:t>www.tlc.murdoch.edu.au/asd/docs/</a:t>
            </a:r>
            <a:r>
              <a:rPr lang="en-US" b="1" i="1" smtClean="0"/>
              <a:t>tutorssupportnetwork</a:t>
            </a:r>
            <a:r>
              <a:rPr lang="en-US" i="1" smtClean="0"/>
              <a:t>.html</a:t>
            </a:r>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 Networks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OU Tutors Learning </a:t>
            </a:r>
          </a:p>
          <a:p>
            <a:pPr lvl="1"/>
            <a:r>
              <a:rPr lang="en-US" dirty="0" smtClean="0"/>
              <a:t>Social bookmarking (subject, ratings)</a:t>
            </a:r>
          </a:p>
          <a:p>
            <a:r>
              <a:rPr lang="en-US" dirty="0" smtClean="0"/>
              <a:t>“</a:t>
            </a:r>
            <a:r>
              <a:rPr lang="en-US" i="1" dirty="0" smtClean="0"/>
              <a:t>designed short teaching scenarios embedding the use of social bookmarking and generated resources to guide other tutors on how to make effective use of RSS feeds for their own updating and knowledge management”</a:t>
            </a:r>
          </a:p>
          <a:p>
            <a:r>
              <a:rPr lang="en-US" b="1" dirty="0" smtClean="0"/>
              <a:t>SOCIAL NETWORKING FOR PRACTICE LEARNING</a:t>
            </a:r>
          </a:p>
          <a:p>
            <a:r>
              <a:rPr lang="en-US" dirty="0" smtClean="0"/>
              <a:t>Mary Thorpe</a:t>
            </a:r>
          </a:p>
          <a:p>
            <a:r>
              <a:rPr lang="en-US" dirty="0" smtClean="0"/>
              <a:t>The Open University, United Kingdom</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 Networks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457200" y="1383860"/>
            <a:ext cx="9442450" cy="469308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err="1" smtClean="0"/>
              <a:t>Behavioural</a:t>
            </a:r>
            <a:r>
              <a:rPr lang="en-US" dirty="0" smtClean="0"/>
              <a:t>/Cognitive models at economic and pedagogical dead end</a:t>
            </a:r>
          </a:p>
          <a:p>
            <a:r>
              <a:rPr lang="en-US" dirty="0" smtClean="0"/>
              <a:t>Constructivist models seem, OK for cohort groups- grad studies</a:t>
            </a:r>
          </a:p>
          <a:p>
            <a:r>
              <a:rPr lang="en-US" dirty="0" err="1" smtClean="0"/>
              <a:t>Connectivist</a:t>
            </a:r>
            <a:r>
              <a:rPr lang="en-US" dirty="0" smtClean="0"/>
              <a:t> models and tools are </a:t>
            </a:r>
            <a:r>
              <a:rPr lang="en-US" dirty="0" err="1" smtClean="0"/>
              <a:t>AU’s</a:t>
            </a:r>
            <a:r>
              <a:rPr lang="en-US" dirty="0" smtClean="0"/>
              <a:t> future</a:t>
            </a:r>
          </a:p>
          <a:p>
            <a:r>
              <a:rPr lang="en-US" dirty="0" smtClean="0"/>
              <a:t>All of us need to develop our personal learning networks</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7" name="Rectangle 1"/>
          <p:cNvSpPr>
            <a:spLocks noGrp="1" noChangeArrowheads="1"/>
          </p:cNvSpPr>
          <p:nvPr>
            <p:ph type="title"/>
          </p:nvPr>
        </p:nvSpPr>
        <p:spPr>
          <a:xfrm>
            <a:off x="564357" y="148590"/>
            <a:ext cx="8229600" cy="1547337"/>
          </a:xfrm>
          <a:ln/>
        </p:spPr>
        <p:txBody>
          <a:bodyPr lIns="34290" tIns="34290" rIns="0" bIns="34290" anchor="b"/>
          <a:lstStyle/>
          <a:p>
            <a:r>
              <a:rPr lang="en-US" sz="1800" b="1" dirty="0" smtClean="0">
                <a:latin typeface="Arial" pitchFamily="-65" charset="0"/>
                <a:ea typeface="Arial" pitchFamily="-65" charset="0"/>
                <a:cs typeface="Arial" pitchFamily="-65" charset="0"/>
                <a:sym typeface="Arial" pitchFamily="-65" charset="0"/>
              </a:rPr>
              <a:t>"He who asks a question is a fool for five minutes; </a:t>
            </a:r>
            <a:br>
              <a:rPr lang="en-US" sz="1800" b="1" dirty="0" smtClean="0">
                <a:latin typeface="Arial" pitchFamily="-65" charset="0"/>
                <a:ea typeface="Arial" pitchFamily="-65" charset="0"/>
                <a:cs typeface="Arial" pitchFamily="-65" charset="0"/>
                <a:sym typeface="Arial" pitchFamily="-65" charset="0"/>
              </a:rPr>
            </a:br>
            <a:r>
              <a:rPr lang="en-US" sz="1800" b="1" dirty="0" smtClean="0">
                <a:latin typeface="Arial" pitchFamily="-65" charset="0"/>
                <a:ea typeface="Arial" pitchFamily="-65" charset="0"/>
                <a:cs typeface="Arial" pitchFamily="-65" charset="0"/>
                <a:sym typeface="Arial" pitchFamily="-65" charset="0"/>
              </a:rPr>
              <a:t>  he who does not ask a question remains a fool forever.”</a:t>
            </a:r>
            <a:r>
              <a:rPr lang="en-US" sz="1800" b="1" dirty="0" smtClean="0">
                <a:latin typeface="Arial" pitchFamily="-65" charset="0"/>
                <a:sym typeface="Arial" pitchFamily="-65" charset="0"/>
              </a:rPr>
              <a:t/>
            </a:r>
            <a:br>
              <a:rPr lang="en-US" sz="1800" b="1" dirty="0" smtClean="0">
                <a:latin typeface="Arial" pitchFamily="-65" charset="0"/>
                <a:sym typeface="Arial" pitchFamily="-65" charset="0"/>
              </a:rPr>
            </a:br>
            <a:r>
              <a:rPr lang="en-US" sz="1800" b="1" dirty="0" smtClean="0">
                <a:latin typeface="Arial" pitchFamily="-65" charset="0"/>
                <a:sym typeface="Arial" pitchFamily="-65" charset="0"/>
              </a:rPr>
              <a:t>				</a:t>
            </a:r>
            <a:r>
              <a:rPr lang="en-US" sz="1800" b="1" dirty="0" smtClean="0">
                <a:latin typeface="Arial" pitchFamily="-65" charset="0"/>
                <a:ea typeface="Arial" pitchFamily="-65" charset="0"/>
                <a:cs typeface="Arial" pitchFamily="-65" charset="0"/>
                <a:sym typeface="Arial" pitchFamily="-65" charset="0"/>
              </a:rPr>
              <a:t>Chinese Proverb</a:t>
            </a:r>
            <a:r>
              <a:rPr lang="en-US" sz="3800" b="1" dirty="0" smtClean="0">
                <a:latin typeface="Arial" pitchFamily="-65" charset="0"/>
                <a:ea typeface="Arial" pitchFamily="-65" charset="0"/>
                <a:cs typeface="Arial" pitchFamily="-65" charset="0"/>
                <a:sym typeface="Arial" pitchFamily="-65" charset="0"/>
              </a:rPr>
              <a:t> </a:t>
            </a:r>
            <a:endParaRPr lang="en-US" sz="3800" b="1" dirty="0">
              <a:latin typeface="Arial" pitchFamily="-65" charset="0"/>
              <a:sym typeface="Arial" pitchFamily="-65" charset="0"/>
            </a:endParaRPr>
          </a:p>
        </p:txBody>
      </p:sp>
      <p:sp>
        <p:nvSpPr>
          <p:cNvPr id="75783" name="Rectangle 7"/>
          <p:cNvSpPr>
            <a:spLocks noGrp="1"/>
          </p:cNvSpPr>
          <p:nvPr>
            <p:ph sz="quarter" idx="1"/>
          </p:nvPr>
        </p:nvSpPr>
        <p:spPr>
          <a:xfrm>
            <a:off x="685800" y="4191000"/>
            <a:ext cx="8229600" cy="4525963"/>
          </a:xfrm>
          <a:noFill/>
          <a:ln/>
        </p:spPr>
        <p:txBody>
          <a:bodyPr lIns="82296" tIns="41148" rIns="126999" bIns="41148"/>
          <a:lstStyle/>
          <a:p>
            <a:pPr algn="r">
              <a:spcBef>
                <a:spcPts val="1440"/>
              </a:spcBef>
              <a:buClrTx/>
              <a:buSzTx/>
              <a:buNone/>
            </a:pPr>
            <a:r>
              <a:rPr lang="en-US" dirty="0">
                <a:solidFill>
                  <a:srgbClr val="000000"/>
                </a:solidFill>
                <a:latin typeface="Arial" pitchFamily="-65" charset="0"/>
                <a:ea typeface="Arial" pitchFamily="-65" charset="0"/>
                <a:cs typeface="Arial" pitchFamily="-65" charset="0"/>
                <a:sym typeface="Arial" pitchFamily="-65" charset="0"/>
              </a:rPr>
              <a:t>Terry Anderson  </a:t>
            </a:r>
            <a:r>
              <a:rPr lang="en-US" dirty="0">
                <a:solidFill>
                  <a:srgbClr val="000000"/>
                </a:solidFill>
                <a:latin typeface="Arial" pitchFamily="-65" charset="0"/>
                <a:ea typeface="Arial" pitchFamily="-65" charset="0"/>
                <a:cs typeface="Arial" pitchFamily="-65" charset="0"/>
                <a:sym typeface="Arial" pitchFamily="-65" charset="0"/>
                <a:hlinkClick r:id="rId3"/>
              </a:rPr>
              <a:t>terrya@athabascau.ca</a:t>
            </a:r>
            <a:endParaRPr lang="en-US" sz="1600" dirty="0" smtClean="0">
              <a:solidFill>
                <a:srgbClr val="000000"/>
              </a:solidFill>
              <a:latin typeface="Arial" pitchFamily="-65" charset="0"/>
              <a:ea typeface="Arial" pitchFamily="-65" charset="0"/>
              <a:cs typeface="Arial" pitchFamily="-65" charset="0"/>
              <a:sym typeface="Arial" pitchFamily="-65" charset="0"/>
            </a:endParaRPr>
          </a:p>
          <a:p>
            <a:pPr algn="r">
              <a:spcBef>
                <a:spcPts val="1440"/>
              </a:spcBef>
              <a:buClrTx/>
              <a:buSzTx/>
              <a:buNone/>
            </a:pPr>
            <a:r>
              <a:rPr lang="en-US" sz="3200" dirty="0" smtClean="0">
                <a:solidFill>
                  <a:srgbClr val="000000"/>
                </a:solidFill>
                <a:latin typeface="Arial" pitchFamily="-65" charset="0"/>
                <a:ea typeface="Arial" pitchFamily="-65" charset="0"/>
                <a:cs typeface="Arial" pitchFamily="-65" charset="0"/>
                <a:sym typeface="Arial" pitchFamily="-65" charset="0"/>
                <a:hlinkClick r:id="rId4"/>
              </a:rPr>
              <a:t>http://cde.athabascau.ca/faculty/terrya.php</a:t>
            </a:r>
            <a:endParaRPr lang="en-US" sz="3200" dirty="0" smtClean="0">
              <a:solidFill>
                <a:srgbClr val="000000"/>
              </a:solidFill>
              <a:latin typeface="Arial" pitchFamily="-65" charset="0"/>
              <a:ea typeface="Arial" pitchFamily="-65" charset="0"/>
              <a:cs typeface="Arial" pitchFamily="-65" charset="0"/>
              <a:sym typeface="Arial" pitchFamily="-65" charset="0"/>
            </a:endParaRPr>
          </a:p>
          <a:p>
            <a:pPr algn="r">
              <a:spcBef>
                <a:spcPts val="1440"/>
              </a:spcBef>
              <a:buClrTx/>
              <a:buSzTx/>
              <a:buNone/>
            </a:pPr>
            <a:r>
              <a:rPr lang="en-US" sz="3200" dirty="0" smtClean="0">
                <a:solidFill>
                  <a:srgbClr val="000000"/>
                </a:solidFill>
                <a:latin typeface="Arial" pitchFamily="-65" charset="0"/>
                <a:ea typeface="Arial" pitchFamily="-65" charset="0"/>
                <a:cs typeface="Arial" pitchFamily="-65" charset="0"/>
                <a:sym typeface="Arial" pitchFamily="-65" charset="0"/>
              </a:rPr>
              <a:t>Blog</a:t>
            </a:r>
            <a:r>
              <a:rPr lang="en-US" sz="3200" dirty="0">
                <a:solidFill>
                  <a:srgbClr val="000000"/>
                </a:solidFill>
                <a:latin typeface="Arial" pitchFamily="-65" charset="0"/>
                <a:ea typeface="Arial" pitchFamily="-65" charset="0"/>
                <a:cs typeface="Arial" pitchFamily="-65" charset="0"/>
                <a:sym typeface="Arial" pitchFamily="-65" charset="0"/>
              </a:rPr>
              <a:t>: </a:t>
            </a:r>
            <a:r>
              <a:rPr lang="en-US" sz="3200" dirty="0" err="1">
                <a:solidFill>
                  <a:srgbClr val="000000"/>
                </a:solidFill>
                <a:latin typeface="Arial" pitchFamily="-65" charset="0"/>
                <a:ea typeface="Arial" pitchFamily="-65" charset="0"/>
                <a:cs typeface="Arial" pitchFamily="-65" charset="0"/>
                <a:sym typeface="Arial" pitchFamily="-65" charset="0"/>
              </a:rPr>
              <a:t>terrya.</a:t>
            </a:r>
            <a:r>
              <a:rPr lang="en-US" sz="3200" dirty="0" err="1" smtClean="0">
                <a:solidFill>
                  <a:srgbClr val="000000"/>
                </a:solidFill>
                <a:latin typeface="Arial" pitchFamily="-65" charset="0"/>
                <a:ea typeface="Arial" pitchFamily="-65" charset="0"/>
                <a:cs typeface="Arial" pitchFamily="-65" charset="0"/>
                <a:sym typeface="Arial" pitchFamily="-65" charset="0"/>
              </a:rPr>
              <a:t>edublogs</a:t>
            </a:r>
            <a:r>
              <a:rPr lang="en-US" sz="3200" dirty="0" err="1">
                <a:solidFill>
                  <a:srgbClr val="000000"/>
                </a:solidFill>
                <a:latin typeface="Arial" pitchFamily="-65" charset="0"/>
                <a:ea typeface="Arial" pitchFamily="-65" charset="0"/>
                <a:cs typeface="Arial" pitchFamily="-65" charset="0"/>
                <a:sym typeface="Arial" pitchFamily="-65" charset="0"/>
              </a:rPr>
              <a:t>.org</a:t>
            </a:r>
            <a:endParaRPr lang="en-US" sz="3200" dirty="0">
              <a:solidFill>
                <a:srgbClr val="000000"/>
              </a:solidFill>
              <a:latin typeface="Arial" pitchFamily="-65" charset="0"/>
              <a:ea typeface="Arial" pitchFamily="-65" charset="0"/>
              <a:cs typeface="Arial" pitchFamily="-65" charset="0"/>
              <a:sym typeface="Arial" pitchFamily="-65" charset="0"/>
            </a:endParaRPr>
          </a:p>
        </p:txBody>
      </p:sp>
      <p:pic>
        <p:nvPicPr>
          <p:cNvPr id="75779" name="Picture 3"/>
          <p:cNvPicPr>
            <a:picLocks noChangeAspect="1" noChangeArrowheads="1"/>
          </p:cNvPicPr>
          <p:nvPr/>
        </p:nvPicPr>
        <p:blipFill>
          <a:blip r:embed="rId5"/>
          <a:srcRect/>
          <a:stretch>
            <a:fillRect/>
          </a:stretch>
        </p:blipFill>
        <p:spPr bwMode="auto">
          <a:xfrm>
            <a:off x="0" y="5977890"/>
            <a:ext cx="3606165" cy="880110"/>
          </a:xfrm>
          <a:prstGeom prst="rect">
            <a:avLst/>
          </a:prstGeom>
          <a:noFill/>
          <a:ln w="9525">
            <a:noFill/>
            <a:miter lim="800000"/>
            <a:headEnd/>
            <a:tailEnd/>
          </a:ln>
        </p:spPr>
      </p:pic>
      <p:sp>
        <p:nvSpPr>
          <p:cNvPr id="75781" name="Rectangle 5"/>
          <p:cNvSpPr>
            <a:spLocks/>
          </p:cNvSpPr>
          <p:nvPr/>
        </p:nvSpPr>
        <p:spPr bwMode="auto">
          <a:xfrm>
            <a:off x="381000" y="2209800"/>
            <a:ext cx="7772400" cy="1703070"/>
          </a:xfrm>
          <a:prstGeom prst="rect">
            <a:avLst/>
          </a:prstGeom>
          <a:noFill/>
          <a:ln w="9525">
            <a:noFill/>
            <a:miter lim="800000"/>
            <a:headEnd/>
            <a:tailEnd/>
          </a:ln>
        </p:spPr>
        <p:txBody>
          <a:bodyPr lIns="34290" tIns="34290" rIns="34290" bIns="34290">
            <a:prstTxWarp prst="textNoShape">
              <a:avLst/>
            </a:prstTxWarp>
          </a:bodyPr>
          <a:lstStyle/>
          <a:p>
            <a:pPr algn="ctr">
              <a:spcBef>
                <a:spcPts val="2430"/>
              </a:spcBef>
            </a:pPr>
            <a:r>
              <a:rPr lang="en-US" sz="3800" dirty="0">
                <a:solidFill>
                  <a:srgbClr val="000000"/>
                </a:solidFill>
                <a:latin typeface="Arial" pitchFamily="-65" charset="0"/>
                <a:ea typeface="Arial" pitchFamily="-65" charset="0"/>
                <a:cs typeface="Arial" pitchFamily="-65" charset="0"/>
                <a:sym typeface="Arial" pitchFamily="-65" charset="0"/>
              </a:rPr>
              <a:t>Your comments and questions most welcomed!</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25238</TotalTime>
  <Words>3162</Words>
  <Application>Microsoft Macintosh PowerPoint</Application>
  <PresentationFormat>On-screen Show (4:3)</PresentationFormat>
  <Paragraphs>376</Paragraphs>
  <Slides>79</Slides>
  <Notes>6</Notes>
  <HiddenSlides>0</HiddenSlides>
  <MMClips>0</MMClips>
  <ScaleCrop>false</ScaleCrop>
  <HeadingPairs>
    <vt:vector size="4" baseType="variant">
      <vt:variant>
        <vt:lpstr>Design Template</vt:lpstr>
      </vt:variant>
      <vt:variant>
        <vt:i4>1</vt:i4>
      </vt:variant>
      <vt:variant>
        <vt:lpstr>Slide Titles</vt:lpstr>
      </vt:variant>
      <vt:variant>
        <vt:i4>79</vt:i4>
      </vt:variant>
    </vt:vector>
  </HeadingPairs>
  <TitlesOfParts>
    <vt:vector size="80" baseType="lpstr">
      <vt:lpstr>Office Theme</vt:lpstr>
      <vt:lpstr>Tutors</vt:lpstr>
      <vt:lpstr>Overview</vt:lpstr>
      <vt:lpstr>Slide 3</vt:lpstr>
      <vt:lpstr>Slide 4</vt:lpstr>
      <vt:lpstr>Slide 5</vt:lpstr>
      <vt:lpstr>Slide 6</vt:lpstr>
      <vt:lpstr>Slide 7</vt:lpstr>
      <vt:lpstr>Slide 8</vt:lpstr>
      <vt:lpstr>Social Construction of Technology</vt:lpstr>
      <vt:lpstr>Three Generations of Distance Education Pedagogies</vt:lpstr>
      <vt:lpstr>Behavioural/Cognitive Pedagogies</vt:lpstr>
      <vt:lpstr>Gagne’s Events of Instruction (1965) </vt:lpstr>
      <vt:lpstr>Enhanced by the “cognitive revolution”</vt:lpstr>
      <vt:lpstr>Behaviourist/Cognitive technologies</vt:lpstr>
      <vt:lpstr>The End of Content Scarcity</vt:lpstr>
      <vt:lpstr>New Content Providers - ITune U</vt:lpstr>
      <vt:lpstr>New Competitors</vt:lpstr>
      <vt:lpstr>Slide 18</vt:lpstr>
      <vt:lpstr>Value of Good Canned content  “The Great Courses” - $69-$199 (Canadian)</vt:lpstr>
      <vt:lpstr>New Information Competitors</vt:lpstr>
      <vt:lpstr>Individuals as free tutors</vt:lpstr>
      <vt:lpstr>Who Succeeds at Independent Study</vt:lpstr>
      <vt:lpstr>Slide 23</vt:lpstr>
      <vt:lpstr>Pedagogical end of the line??</vt:lpstr>
      <vt:lpstr>2. Constructivist Pedagogy of  Distance Education</vt:lpstr>
      <vt:lpstr>2. Constructivist Pedagogy of Distance Education</vt:lpstr>
      <vt:lpstr>Where does Effective learning Happen?</vt:lpstr>
      <vt:lpstr>Assessing students using Constructivist Learning</vt:lpstr>
      <vt:lpstr>Constructivist DE at Athabasca</vt:lpstr>
      <vt:lpstr>Constructivist Evaluation</vt:lpstr>
      <vt:lpstr>Why Groups?</vt:lpstr>
      <vt:lpstr>Impact (Mean effect size) of Cooperative versus Individualistic Learning contexts</vt:lpstr>
      <vt:lpstr>Cohort Communities of Practice</vt:lpstr>
      <vt:lpstr>Problems with Groups</vt:lpstr>
      <vt:lpstr>Slide 35</vt:lpstr>
      <vt:lpstr>Third DE Pedagogy based on  Connectivist Pedagogy</vt:lpstr>
      <vt:lpstr>Eight core principles of Connectivism: Siemens (2004)   </vt:lpstr>
      <vt:lpstr>Slide 38</vt:lpstr>
      <vt:lpstr>Networks Add diversity to learning</vt:lpstr>
      <vt:lpstr>Communities of Practice </vt:lpstr>
      <vt:lpstr>Slide 41</vt:lpstr>
      <vt:lpstr>Connectivist Learning as Trace Mining</vt:lpstr>
      <vt:lpstr>Connectivist Tools</vt:lpstr>
      <vt:lpstr>Web 2.0 is the new Literacy</vt:lpstr>
      <vt:lpstr>Connectivist Technology  Pilot Project Examples at AU</vt:lpstr>
      <vt:lpstr>Network Tool Set (example)</vt:lpstr>
      <vt:lpstr>Access Controls in Elgg</vt:lpstr>
      <vt:lpstr>Slide 48</vt:lpstr>
      <vt:lpstr>Rate My Professor</vt:lpstr>
      <vt:lpstr>University  of the People 2009 Tuition Free Education?</vt:lpstr>
      <vt:lpstr>What do are our students really need and want??</vt:lpstr>
      <vt:lpstr>Survey Results –Anderson et al 2004</vt:lpstr>
      <vt:lpstr>Survey Results Anderson et al 2004</vt:lpstr>
      <vt:lpstr>Undergrad Survey Sept. 2009</vt:lpstr>
      <vt:lpstr>Slide 55</vt:lpstr>
      <vt:lpstr>Slide 56</vt:lpstr>
      <vt:lpstr>Slide 57</vt:lpstr>
      <vt:lpstr>Slide 58</vt:lpstr>
      <vt:lpstr>Slide 59</vt:lpstr>
      <vt:lpstr>Slide 60</vt:lpstr>
      <vt:lpstr>Slide 61</vt:lpstr>
      <vt:lpstr>Slide 62</vt:lpstr>
      <vt:lpstr>Slide 63</vt:lpstr>
      <vt:lpstr>Slide 64</vt:lpstr>
      <vt:lpstr>Slide 65</vt:lpstr>
      <vt:lpstr>Lots of Support</vt:lpstr>
      <vt:lpstr>Lots of Concerns</vt:lpstr>
      <vt:lpstr>Survey Conclusions</vt:lpstr>
      <vt:lpstr>Challenges to AU Moving to Connectivist Pedgagogy</vt:lpstr>
      <vt:lpstr>Conclusion</vt:lpstr>
      <vt:lpstr>How to insure we all are learning professionals?</vt:lpstr>
      <vt:lpstr>My Personal Learning Network</vt:lpstr>
      <vt:lpstr>Tutor Networks</vt:lpstr>
      <vt:lpstr>What is a Social Network?</vt:lpstr>
      <vt:lpstr>Slide 75</vt:lpstr>
      <vt:lpstr>Tutor Networks</vt:lpstr>
      <vt:lpstr>Tutor Networks</vt:lpstr>
      <vt:lpstr>Conclusion</vt:lpstr>
      <vt:lpstr>"He who asks a question is a fool for five minutes;    he who does not ask a question remains a fool forever.”     Chinese Proverb </vt:lpstr>
    </vt:vector>
  </TitlesOfParts>
  <Company>Athabasca University</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Tutors</dc:title>
  <dc:creator>Terry Anderson User</dc:creator>
  <cp:lastModifiedBy>Terry Anderson User</cp:lastModifiedBy>
  <cp:revision>59</cp:revision>
  <dcterms:created xsi:type="dcterms:W3CDTF">2009-09-30T18:01:57Z</dcterms:created>
  <dcterms:modified xsi:type="dcterms:W3CDTF">2009-10-03T13:59:20Z</dcterms:modified>
</cp:coreProperties>
</file>