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35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261" r:id="rId11"/>
    <p:sldId id="268" r:id="rId12"/>
    <p:sldId id="269" r:id="rId13"/>
    <p:sldId id="270" r:id="rId14"/>
    <p:sldId id="286" r:id="rId15"/>
    <p:sldId id="287" r:id="rId16"/>
    <p:sldId id="288" r:id="rId17"/>
    <p:sldId id="289" r:id="rId18"/>
    <p:sldId id="290" r:id="rId19"/>
    <p:sldId id="291" r:id="rId20"/>
    <p:sldId id="265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 scaleToFitPaper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9965" autoAdjust="0"/>
    <p:restoredTop sz="46484" autoAdjust="0"/>
  </p:normalViewPr>
  <p:slideViewPr>
    <p:cSldViewPr snapToObjects="1">
      <p:cViewPr varScale="1">
        <p:scale>
          <a:sx n="32" d="100"/>
          <a:sy n="32" d="100"/>
        </p:scale>
        <p:origin x="-10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105" d="100"/>
          <a:sy n="105" d="100"/>
        </p:scale>
        <p:origin x="-349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rbel" pitchFamily="34" charset="0"/>
              </a:defRPr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1AA6E6BC-6D8F-41F3-9B95-227599FF037E}" type="datetimeFigureOut">
              <a:rPr lang="en-US"/>
              <a:pPr/>
              <a:t>5/21/2009</a:t>
            </a:fld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rbel" pitchFamily="34" charset="0"/>
              </a:defRPr>
            </a:lvl1pPr>
          </a:lstStyle>
          <a:p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87033173-FCB9-45D4-B5F9-C186C8A1AC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E839D0-595A-4D59-BB4B-34453EAA1B77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11A110-F661-4191-8E9B-AA9DD774B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4A0ABC-3E28-4042-AAC9-0293F63DABC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506EA7-9C7B-43D8-AC33-830AA0CAC13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BC76C5-748D-444A-9B3D-20D3DAAEA4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810772-65A6-4084-A785-5E9081C19F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4A151C-29E1-4079-AB2F-700A274C69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4B8EBC-BC5B-457A-BAF6-1E11E113B8C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111D88-04BA-48E9-807E-583E9F314E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39598D-4541-4650-890F-8489AC2D3A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2D186D-D6E1-423C-8F04-ED607FF66E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D36F02-4BCF-4F82-809B-75CFF3CE91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z="1600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B10714-C75E-458E-A194-EC3A47C722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z="1400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8A1AB-3EBE-4327-A79B-C015A5573D9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957A29-4E10-4173-ACEC-4AD7682468C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z="1400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A42A7A-8687-419A-BDA4-570F9F8B82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0A4991-110A-4483-B607-720C0A3C5B7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CA" smtClean="0"/>
              <a:t>  </a:t>
            </a:r>
            <a:endParaRPr lang="en-US" smtClean="0"/>
          </a:p>
          <a:p>
            <a:pPr>
              <a:spcBef>
                <a:spcPct val="0"/>
              </a:spcBef>
            </a:pPr>
            <a:endParaRPr lang="en-CA" smtClean="0"/>
          </a:p>
          <a:p>
            <a:pPr>
              <a:spcBef>
                <a:spcPct val="0"/>
              </a:spcBef>
            </a:pPr>
            <a:r>
              <a:rPr lang="en-CA" smtClean="0"/>
              <a:t> 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78AAE0-018B-4282-9DD1-353966F6356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CA" smtClean="0"/>
              <a:t>. </a:t>
            </a:r>
            <a:endParaRPr lang="en-US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0AF021-114D-4674-8F6C-A3C7C596862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D3AB6D-0DBF-41A5-A282-F9C5295219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F5899E-D551-4B82-A447-E4D85C19F7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4B0B15-B40D-4BF0-8BB8-2E7D1945926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A19B3-BC6D-4E56-93BC-B9B0EF1523FC}" type="datetime1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0522-AE33-4DFF-8097-56C5ADBC8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9E02C-70AD-4D4E-840D-EBD0B42F1ECE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B9B8-0C03-45AF-934D-72E91786C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301A2-9537-4F11-903A-9D7FEDBB449A}" type="datetime1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70B38-FEF1-49AD-8F65-400DA6EBA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F0970-8517-4645-8219-CA33DBD94A92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21F90-6D43-4111-BE19-F794C6632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97E19-745E-46C8-9662-9836A10AD561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DE746-09FE-4728-90C3-EDA513395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4E66-0C85-470E-ACD0-9A83FAFCF080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AF7D6-BAA0-4E99-9D77-298F414F8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B0AC5-744A-4DC5-8830-F6A026841405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BEDC6-B032-48EA-AA0B-5BEF2FA35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6C747-4EB7-4779-ADAE-D805E8DDB4E2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086AA-0F5E-4082-9034-B1D5501D0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14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0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8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CA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34530-36A3-41AD-A508-313556B101E8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38117-B583-4796-B77C-3D4262A3B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AA36B-F5A9-46F2-9513-54C322C43DB3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AA6C6-570E-4A97-8000-A9E558CB1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80739-CC36-4D74-84F6-17931F70AB83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4D379-00EF-43FB-B80A-EA82716EE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06F0CD8-8D2F-4A52-87F3-3554B26C0ECB}" type="datetimeFigureOut">
              <a:rPr lang="en-US"/>
              <a:pPr>
                <a:defRPr/>
              </a:pPr>
              <a:t>5/21/2009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CA0943D-E5D2-4A1C-BD64-F8CF2A6C6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847" r:id="rId1"/>
    <p:sldLayoutId id="2147484846" r:id="rId2"/>
    <p:sldLayoutId id="2147484848" r:id="rId3"/>
    <p:sldLayoutId id="2147484849" r:id="rId4"/>
    <p:sldLayoutId id="2147484850" r:id="rId5"/>
    <p:sldLayoutId id="2147484845" r:id="rId6"/>
    <p:sldLayoutId id="2147484851" r:id="rId7"/>
    <p:sldLayoutId id="2147484844" r:id="rId8"/>
    <p:sldLayoutId id="2147484852" r:id="rId9"/>
    <p:sldLayoutId id="2147484843" r:id="rId10"/>
    <p:sldLayoutId id="214748484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8077200" cy="167335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>
                <a:solidFill>
                  <a:schemeClr val="tx2">
                    <a:satMod val="200000"/>
                  </a:schemeClr>
                </a:solidFill>
              </a:rPr>
              <a:t>Connecting at the Point of Care: Indirect Supervision in Nursing Practice Education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685800" y="3328988"/>
            <a:ext cx="8077200" cy="1498600"/>
          </a:xfrm>
        </p:spPr>
        <p:txBody>
          <a:bodyPr/>
          <a:lstStyle/>
          <a:p>
            <a:pPr algn="r">
              <a:spcBef>
                <a:spcPct val="0"/>
              </a:spcBef>
            </a:pPr>
            <a:r>
              <a:rPr lang="en-US" smtClean="0"/>
              <a:t>Caroline Park</a:t>
            </a:r>
          </a:p>
          <a:p>
            <a:pPr algn="r">
              <a:spcBef>
                <a:spcPct val="0"/>
              </a:spcBef>
            </a:pPr>
            <a:r>
              <a:rPr lang="en-US" smtClean="0"/>
              <a:t>Jocelyne Van Neste-Kenny</a:t>
            </a:r>
          </a:p>
          <a:p>
            <a:pPr algn="r">
              <a:spcBef>
                <a:spcPct val="0"/>
              </a:spcBef>
            </a:pPr>
            <a:r>
              <a:rPr lang="en-US" smtClean="0"/>
              <a:t>Pamela Burton</a:t>
            </a:r>
          </a:p>
          <a:p>
            <a:pPr algn="r">
              <a:spcBef>
                <a:spcPct val="0"/>
              </a:spcBef>
            </a:pPr>
            <a:r>
              <a:rPr lang="en-US" smtClean="0"/>
              <a:t>Richard Kenny</a:t>
            </a:r>
          </a:p>
        </p:txBody>
      </p:sp>
      <p:pic>
        <p:nvPicPr>
          <p:cNvPr id="14339" name="Picture 17" descr="NIC-Horiz-3C-CMY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6172200"/>
            <a:ext cx="191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5456238"/>
            <a:ext cx="19351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Nursing Education Practice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914400" y="1427163"/>
            <a:ext cx="7772400" cy="4572000"/>
          </a:xfrm>
        </p:spPr>
        <p:txBody>
          <a:bodyPr/>
          <a:lstStyle/>
          <a:p>
            <a:r>
              <a:rPr lang="en-US" smtClean="0">
                <a:solidFill>
                  <a:srgbClr val="F2F2F2"/>
                </a:solidFill>
              </a:rPr>
              <a:t>Preceptorship</a:t>
            </a:r>
          </a:p>
          <a:p>
            <a:pPr lvl="1"/>
            <a:r>
              <a:rPr lang="en-US" smtClean="0"/>
              <a:t>Shift from preceptorship in final practice courses to across the years of the program</a:t>
            </a:r>
          </a:p>
          <a:p>
            <a:pPr lvl="1"/>
            <a:r>
              <a:rPr lang="en-US" smtClean="0"/>
              <a:t>Need increased number of preceptors because of increased practice settings and “burn out”</a:t>
            </a:r>
          </a:p>
          <a:p>
            <a:r>
              <a:rPr lang="en-US" smtClean="0">
                <a:solidFill>
                  <a:srgbClr val="F2F2F2"/>
                </a:solidFill>
              </a:rPr>
              <a:t>Collaborative Learning Unit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mtClean="0"/>
              <a:t>Indirect Supervision of students- instructor not present “in real-time” at the point-of care.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Indirect Supervision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Pedagogical concerns</a:t>
            </a:r>
          </a:p>
          <a:p>
            <a:pPr lvl="1"/>
            <a:r>
              <a:rPr lang="en-US" smtClean="0"/>
              <a:t>Preceptors do not have pedagogical background to support all aspects of practice education</a:t>
            </a:r>
          </a:p>
          <a:p>
            <a:pPr lvl="1"/>
            <a:endParaRPr lang="en-US" smtClean="0"/>
          </a:p>
          <a:p>
            <a:r>
              <a:rPr lang="en-US" smtClean="0"/>
              <a:t>Faculty role is to bridge the gap between pedagogy and practice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4313"/>
            <a:ext cx="7772400" cy="10001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>Indirect Supervision Practice Education Model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20482" name="Content Placeholder 3" descr="Practice Education model complete fixed.jpg"/>
          <p:cNvPicPr>
            <a:picLocks noGrp="1"/>
          </p:cNvPicPr>
          <p:nvPr>
            <p:ph idx="1"/>
          </p:nvPr>
        </p:nvPicPr>
        <p:blipFill>
          <a:blip r:embed="rId3"/>
          <a:srcRect t="-1553" b="-1553"/>
          <a:stretch>
            <a:fillRect/>
          </a:stretch>
        </p:blipFill>
        <p:spPr>
          <a:xfrm>
            <a:off x="357188" y="1214438"/>
            <a:ext cx="8643937" cy="5643562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Potential of Mobile Learning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To support learning that is more situated, experiential and contextualized within specific domains</a:t>
            </a:r>
          </a:p>
          <a:p>
            <a:endParaRPr lang="en-US" smtClean="0"/>
          </a:p>
          <a:p>
            <a:r>
              <a:rPr lang="en-US" smtClean="0"/>
              <a:t>To support creation and use of more up-to-date and authentic content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715000" y="6356350"/>
            <a:ext cx="33385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Corbel" pitchFamily="34" charset="0"/>
              </a:rPr>
              <a:t>(Kukulska-Hulme &amp; Traxler, 2005)</a:t>
            </a:r>
            <a:r>
              <a:rPr lang="en-US">
                <a:latin typeface="Corbe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tx2">
                    <a:satMod val="200000"/>
                  </a:schemeClr>
                </a:solidFill>
              </a:rPr>
              <a:t>Mobile Enhanced Indirect Supervision Practice Education Model</a:t>
            </a:r>
            <a:endParaRPr lang="en-US" sz="30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Vision of faculty involvement at the </a:t>
            </a:r>
          </a:p>
          <a:p>
            <a:pPr>
              <a:buFont typeface="Wingdings" pitchFamily="2" charset="2"/>
              <a:buNone/>
            </a:pPr>
            <a:r>
              <a:rPr lang="en-CA" smtClean="0"/>
              <a:t>	point-of-care from a distance</a:t>
            </a:r>
          </a:p>
          <a:p>
            <a:endParaRPr lang="en-CA" smtClean="0"/>
          </a:p>
          <a:p>
            <a:r>
              <a:rPr lang="en-CA" smtClean="0"/>
              <a:t>Bringing the instructor back to the </a:t>
            </a:r>
          </a:p>
          <a:p>
            <a:pPr>
              <a:buFont typeface="Wingdings" pitchFamily="2" charset="2"/>
              <a:buNone/>
            </a:pPr>
            <a:r>
              <a:rPr lang="en-CA" smtClean="0"/>
              <a:t>	point-of-care in the “just in case, just in time, just enough and just for me”</a:t>
            </a:r>
            <a:endParaRPr lang="en-US" smtClean="0"/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7391400" y="6356350"/>
            <a:ext cx="15224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orbel" pitchFamily="34" charset="0"/>
              </a:rPr>
              <a:t>(Traxler,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>Literature on Mobile Technology in Nursing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3529" dirty="0" smtClean="0"/>
              <a:t>Current  Uses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Task lists, memo pads, calculators, expense trackers, calendar/date books, patient manager, practice reference material, address book, information exchange, games, recreational reading, email and Internet </a:t>
            </a:r>
            <a:r>
              <a:rPr lang="en-US" sz="2000" dirty="0" smtClean="0"/>
              <a:t>(</a:t>
            </a:r>
            <a:r>
              <a:rPr lang="en-US" sz="2000" dirty="0" err="1" smtClean="0"/>
              <a:t>Cahoon</a:t>
            </a:r>
            <a:r>
              <a:rPr lang="en-US" sz="2000" dirty="0" smtClean="0"/>
              <a:t>, 2002: Rosenthal, 2003 &amp; Stroud et al., 2005)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CA" sz="2595" dirty="0" smtClean="0"/>
              <a:t>Records of student assignments, checklists for completing physical assessments, as a source of point-of-care reference and to document student progress on-the-</a:t>
            </a:r>
            <a:r>
              <a:rPr lang="en-CA" sz="2595" dirty="0" err="1" smtClean="0"/>
              <a:t>spo</a:t>
            </a:r>
            <a:r>
              <a:rPr lang="en-US" sz="2595" dirty="0" err="1" smtClean="0"/>
              <a:t>t</a:t>
            </a:r>
            <a:r>
              <a:rPr lang="en-US" sz="2595" dirty="0" smtClean="0"/>
              <a:t> </a:t>
            </a:r>
            <a:r>
              <a:rPr lang="en-US" sz="2000" dirty="0" smtClean="0"/>
              <a:t>(Lehman, 2003).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3529" dirty="0" smtClean="0"/>
              <a:t>Potential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CA" dirty="0" smtClean="0"/>
              <a:t>Interdisciplinary consultations, electronic ordering and test results, patient histories, progress notes and assessments, references, protocols, and prescription information</a:t>
            </a:r>
            <a:r>
              <a:rPr lang="en-US" dirty="0" smtClean="0"/>
              <a:t> </a:t>
            </a:r>
            <a:r>
              <a:rPr lang="en-US" sz="2000" dirty="0" smtClean="0"/>
              <a:t>(Newbold,2003)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>Literature on Mobile Technology in Nursing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7163"/>
            <a:ext cx="7772400" cy="5145087"/>
          </a:xfrm>
        </p:spPr>
        <p:txBody>
          <a:bodyPr>
            <a:normAutofit fontScale="925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3243" dirty="0" smtClean="0"/>
              <a:t>Research on students use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Significant increase in self-efficacy in preparation for medication administration </a:t>
            </a:r>
            <a:r>
              <a:rPr lang="en-US" sz="1800" dirty="0" smtClean="0"/>
              <a:t>(Goldsworthy, Lawrence &amp; Goodman, 2006).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Increased numbers of questions and greater recognition of the need to use current resources </a:t>
            </a:r>
            <a:r>
              <a:rPr lang="en-US" sz="1838" dirty="0" smtClean="0"/>
              <a:t>( Miller et al., 2005)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3243" dirty="0" smtClean="0"/>
              <a:t>Potential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Recognized for nursing consultation </a:t>
            </a:r>
            <a:r>
              <a:rPr lang="en-US" sz="1838" dirty="0" smtClean="0"/>
              <a:t>(</a:t>
            </a:r>
            <a:r>
              <a:rPr lang="en-US" sz="1838" dirty="0" err="1" smtClean="0"/>
              <a:t>Newbold</a:t>
            </a:r>
            <a:r>
              <a:rPr lang="en-US" sz="1838" dirty="0" smtClean="0"/>
              <a:t> ,2003)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Instructor-student communication </a:t>
            </a:r>
            <a:r>
              <a:rPr lang="en-US" sz="1838" dirty="0" smtClean="0"/>
              <a:t>(White et al., 2005).</a:t>
            </a:r>
          </a:p>
          <a:p>
            <a:pPr marL="740664" lvl="1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2800" dirty="0" smtClean="0"/>
              <a:t>The study of connectivity potential of mobile devices is limited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1946" dirty="0" smtClean="0"/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Research Questions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914400" y="1427163"/>
            <a:ext cx="7772400" cy="4929187"/>
          </a:xfrm>
        </p:spPr>
        <p:txBody>
          <a:bodyPr/>
          <a:lstStyle/>
          <a:p>
            <a:r>
              <a:rPr lang="en-CA" smtClean="0"/>
              <a:t>Can the use of mobile devices to connect instructors to students in real-time at the point-of-care be implemented and sustained in indirect supervision models of nursing practice education? </a:t>
            </a:r>
          </a:p>
          <a:p>
            <a:endParaRPr lang="en-US" smtClean="0"/>
          </a:p>
          <a:p>
            <a:r>
              <a:rPr lang="en-CA" smtClean="0"/>
              <a:t>Is the use of mobile devices feasible and practical in nursing practice education settings</a:t>
            </a:r>
            <a:r>
              <a:rPr lang="en-US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>Mobile Enhanced Indirect Supervision Practice Education Model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32770" name="Content Placeholder 3" descr="Practice Ed Model Enhanced clean.jpg"/>
          <p:cNvPicPr>
            <a:picLocks noGrp="1"/>
          </p:cNvPicPr>
          <p:nvPr>
            <p:ph idx="1"/>
          </p:nvPr>
        </p:nvPicPr>
        <p:blipFill>
          <a:blip r:embed="rId3"/>
          <a:srcRect t="-2386" b="-2386"/>
          <a:stretch>
            <a:fillRect/>
          </a:stretch>
        </p:blipFill>
        <p:spPr>
          <a:xfrm>
            <a:off x="381000" y="1295400"/>
            <a:ext cx="8763000" cy="48768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Methodology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Secondary analysis of semi-structured interviews conducted in two field trials</a:t>
            </a:r>
          </a:p>
          <a:p>
            <a:endParaRPr lang="en-US" smtClean="0"/>
          </a:p>
          <a:p>
            <a:r>
              <a:rPr lang="en-US" smtClean="0"/>
              <a:t> The first was  Stage 2 of a formative evaluation of </a:t>
            </a:r>
            <a:r>
              <a:rPr lang="en-CA" smtClean="0"/>
              <a:t>a 5 week consolidation course </a:t>
            </a:r>
          </a:p>
          <a:p>
            <a:endParaRPr lang="en-CA" smtClean="0"/>
          </a:p>
          <a:p>
            <a:r>
              <a:rPr lang="en-CA" smtClean="0"/>
              <a:t>The second was an unpublished study of a 14 week clinical rotation course, with a new 3</a:t>
            </a:r>
            <a:r>
              <a:rPr lang="en-CA" baseline="30000" smtClean="0"/>
              <a:t>rd</a:t>
            </a:r>
            <a:r>
              <a:rPr lang="en-CA" smtClean="0"/>
              <a:t> year cohort.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>Hardware – Software - Orientation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Device and software applications</a:t>
            </a:r>
          </a:p>
          <a:p>
            <a:pPr lvl="1"/>
            <a:r>
              <a:rPr lang="en-US" smtClean="0"/>
              <a:t>HP iPAQ  6955</a:t>
            </a:r>
          </a:p>
          <a:p>
            <a:pPr lvl="1"/>
            <a:r>
              <a:rPr lang="en-US" smtClean="0"/>
              <a:t>Telephone, camera, WiFi, GPRS, Pocket MS Office, Internet Explorer, MSN Messenger, SKYPE, Acrobat Reader</a:t>
            </a:r>
          </a:p>
          <a:p>
            <a:pPr lvl="1"/>
            <a:r>
              <a:rPr lang="en-US" smtClean="0"/>
              <a:t>Drug guide, lab and diagnostic software</a:t>
            </a:r>
          </a:p>
          <a:p>
            <a:r>
              <a:rPr lang="en-US" smtClean="0"/>
              <a:t>Orientation</a:t>
            </a:r>
          </a:p>
          <a:p>
            <a:pPr lvl="1"/>
            <a:r>
              <a:rPr lang="en-US" smtClean="0"/>
              <a:t>2 hour</a:t>
            </a:r>
          </a:p>
          <a:p>
            <a:pPr lvl="1"/>
            <a:r>
              <a:rPr lang="en-US" smtClean="0"/>
              <a:t>How to use device features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Data Collection and Analysis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Semi-structured interviews with 15 mobile learning group participants and 4 faculty members</a:t>
            </a:r>
          </a:p>
          <a:p>
            <a:endParaRPr lang="en-US" smtClean="0"/>
          </a:p>
          <a:p>
            <a:r>
              <a:rPr lang="en-US" smtClean="0"/>
              <a:t>Independently transcribed and coded by two research team members,  using </a:t>
            </a:r>
            <a:r>
              <a:rPr lang="en-CA" smtClean="0"/>
              <a:t>AtlasTi© software, and then codes were merged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Findings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Using the nursing software</a:t>
            </a:r>
          </a:p>
          <a:p>
            <a:r>
              <a:rPr lang="en-US" smtClean="0"/>
              <a:t>Using the application software</a:t>
            </a:r>
          </a:p>
          <a:p>
            <a:r>
              <a:rPr lang="en-US" smtClean="0"/>
              <a:t>Using the connectivity</a:t>
            </a:r>
          </a:p>
          <a:p>
            <a:pPr lvl="1"/>
            <a:r>
              <a:rPr lang="en-US" smtClean="0"/>
              <a:t>“I was emailing my domains (a class assignment) and what not to [instructor] … they’re similar to journaling. So we’d have to email them straight from our IPAQs, and that’s what I would do. I’d write them up on my IPAQ and email them to her” (S2).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endParaRPr lang="en-US" smtClean="0"/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Barriers to Full Exploration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Time to learn and practice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Integration to Practice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Connectivity at the point-of-care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Technical support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Comfort with technology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Device features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28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sz="3529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Discussion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7163"/>
            <a:ext cx="7772400" cy="4572000"/>
          </a:xfrm>
        </p:spPr>
        <p:txBody>
          <a:bodyPr>
            <a:normAutofit fontScale="775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CA" sz="3892" dirty="0" smtClean="0"/>
              <a:t>Seeing the potential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sz="32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CA" sz="2800" dirty="0" smtClean="0"/>
              <a:t>“I think that this is probably a direction that nursing is </a:t>
            </a:r>
            <a:r>
              <a:rPr lang="en-CA" sz="2800" dirty="0" err="1" smtClean="0"/>
              <a:t>gonna</a:t>
            </a:r>
            <a:r>
              <a:rPr lang="en-CA" sz="2800" dirty="0" smtClean="0"/>
              <a:t> go in the future.  It’s </a:t>
            </a:r>
            <a:r>
              <a:rPr lang="en-CA" sz="2800" dirty="0" err="1" smtClean="0"/>
              <a:t>gonna</a:t>
            </a:r>
            <a:r>
              <a:rPr lang="en-CA" sz="2800" dirty="0" smtClean="0"/>
              <a:t> be a tool and that’s what got my interest. We’re heading towards being more technical out there and for instance as a home care nurse you’re out there and you’ve got a client who’s got a wound and you don’t know what to do.  You snap a picture, send it to the physician and get a full colour text message back giving you some directions.  So it’s… it has potential to be a great cost saving device as well… in future”. (S6)</a:t>
            </a:r>
            <a:r>
              <a:rPr lang="en-US" sz="2800" dirty="0" smtClean="0"/>
              <a:t>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28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3900" dirty="0" smtClean="0"/>
              <a:t>Projected uses feasible and realistic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C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Discussion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Mobile Enhance Indirect Practice Supervision has the potential to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Enhance pedagogical dialogues  at the point of care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Support agency staff to situate their work with students within their scope of expertise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Increase student autonomy in their practice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Create virtual communities of inquiry and practice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CA" sz="3892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Conclusion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Need to  critically examine potential consequences of shifts in health care delivery for practice education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New tools for new challenges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Ensuring that pedagogical requirements drive the use of technology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 “Digital Citizens” are upon us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Use of technology is no longer optional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Use of mobile technologies must be “normalized” into the real world of practice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Questions </a:t>
            </a:r>
            <a:br>
              <a:rPr lang="en-US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 smtClean="0"/>
              <a:t>Contact Information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Caroline Parks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clpark@athabascau.ca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Jocelyne Van Neste-Kenny</a:t>
            </a:r>
          </a:p>
          <a:p>
            <a:pPr marL="996696" lvl="2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jvannest@nic.bc.ca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Pam Burton</a:t>
            </a:r>
          </a:p>
          <a:p>
            <a:pPr marL="740664" lvl="1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FF00"/>
                </a:solidFill>
              </a:rPr>
              <a:t>pam.burton@nic.bc.ca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800" dirty="0" smtClean="0"/>
              <a:t>Rick Kenny</a:t>
            </a:r>
          </a:p>
          <a:p>
            <a:pPr marL="740664" lvl="1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	rickk@athabascau.ca</a:t>
            </a:r>
            <a:endParaRPr lang="en-US" sz="28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  <p:pic>
        <p:nvPicPr>
          <p:cNvPr id="51203" name="Picture 5" descr="j017262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5338" y="315913"/>
            <a:ext cx="1284287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References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763000" cy="4572000"/>
          </a:xfrm>
        </p:spPr>
        <p:txBody>
          <a:bodyPr>
            <a:normAutofit fontScale="2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sz="5600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sz="6400" dirty="0" smtClean="0"/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err="1" smtClean="0"/>
              <a:t>Cahoon</a:t>
            </a:r>
            <a:r>
              <a:rPr lang="en-US" sz="6400" dirty="0" smtClean="0"/>
              <a:t>, J. (2002, April). Handhelds in healthcare. </a:t>
            </a:r>
            <a:r>
              <a:rPr lang="en-US" sz="6400" i="1" dirty="0" smtClean="0"/>
              <a:t>Advances in Clinical  Knowledge Management</a:t>
            </a:r>
            <a:r>
              <a:rPr lang="en-US" sz="6400" dirty="0" smtClean="0"/>
              <a:t>, 5.</a:t>
            </a:r>
            <a:r>
              <a:rPr lang="en-US" sz="6400" dirty="0" smtClean="0">
                <a:solidFill>
                  <a:srgbClr val="FFFFFF"/>
                </a:solidFill>
              </a:rPr>
              <a:t>Available: http://www.openclinical.org/docs/ext/workshops/ackm5/asbCahoon.pdf 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Goldsworthy, S., Lawrence, N., &amp; Goodman, W. (2006). The use of Personal Digital Assistants at the point of care in an undergraduate nursing program [Electronic version]. </a:t>
            </a:r>
            <a:r>
              <a:rPr lang="en-US" sz="6400" i="1" dirty="0" smtClean="0"/>
              <a:t>CIN, 24</a:t>
            </a:r>
            <a:r>
              <a:rPr lang="en-US" sz="6400" dirty="0" smtClean="0"/>
              <a:t>(3), 138-143.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err="1" smtClean="0"/>
              <a:t>Kukulska-Hulme</a:t>
            </a:r>
            <a:r>
              <a:rPr lang="en-US" sz="6400" dirty="0" smtClean="0"/>
              <a:t>, A., &amp; </a:t>
            </a:r>
            <a:r>
              <a:rPr lang="en-US" sz="6400" dirty="0" err="1" smtClean="0"/>
              <a:t>Traxler</a:t>
            </a:r>
            <a:r>
              <a:rPr lang="en-US" sz="6400" dirty="0" smtClean="0"/>
              <a:t>, J. ( 2005). </a:t>
            </a:r>
            <a:r>
              <a:rPr lang="en-US" sz="6400" i="1" dirty="0" smtClean="0"/>
              <a:t>Mobile learning: A handbook for educators and trainers</a:t>
            </a:r>
            <a:r>
              <a:rPr lang="en-US" sz="6400" dirty="0" smtClean="0"/>
              <a:t>. London: </a:t>
            </a:r>
            <a:r>
              <a:rPr lang="en-US" sz="6400" dirty="0" err="1" smtClean="0"/>
              <a:t>Routledge</a:t>
            </a:r>
            <a:r>
              <a:rPr lang="en-US" sz="6400" dirty="0" smtClean="0"/>
              <a:t>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Lehman, K. (2003). Clinical nursing instructors’ use of handheld computers for student recordkeeping [Electronic version]. </a:t>
            </a:r>
            <a:r>
              <a:rPr lang="en-US" sz="6400" i="1" dirty="0" smtClean="0"/>
              <a:t>Journal of Nursing Education, 42</a:t>
            </a:r>
            <a:r>
              <a:rPr lang="en-US" sz="6400" dirty="0" smtClean="0"/>
              <a:t>(10), 41-42.  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Miller, J., Shaw-</a:t>
            </a:r>
            <a:r>
              <a:rPr lang="en-US" sz="6400" dirty="0" err="1" smtClean="0"/>
              <a:t>Kokot</a:t>
            </a:r>
            <a:r>
              <a:rPr lang="en-US" sz="6400" dirty="0" smtClean="0"/>
              <a:t>, J. R., Arnold, M. S., </a:t>
            </a:r>
            <a:r>
              <a:rPr lang="en-US" sz="6400" dirty="0" err="1" smtClean="0"/>
              <a:t>Boggin</a:t>
            </a:r>
            <a:r>
              <a:rPr lang="en-US" sz="6400" dirty="0" smtClean="0"/>
              <a:t>, T., Crowell, K. </a:t>
            </a:r>
            <a:r>
              <a:rPr lang="en-US" sz="6400" dirty="0" err="1" smtClean="0"/>
              <a:t>E.,Allehri</a:t>
            </a:r>
            <a:r>
              <a:rPr lang="en-US" sz="6400" dirty="0" smtClean="0"/>
              <a:t>, F., et al.(2005). A study of personal digital assistants to enhance undergraduate clinical nursing education. </a:t>
            </a:r>
            <a:r>
              <a:rPr lang="en-US" sz="6400" i="1" dirty="0" smtClean="0"/>
              <a:t>Journal of Nursing Education, 44</a:t>
            </a:r>
            <a:r>
              <a:rPr lang="en-US" sz="6400" dirty="0" smtClean="0"/>
              <a:t>, 19-26.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err="1" smtClean="0"/>
              <a:t>Newbold</a:t>
            </a:r>
            <a:r>
              <a:rPr lang="en-US" sz="6400" dirty="0" smtClean="0"/>
              <a:t>, S. K. (2003, October). New uses for wireless technology. </a:t>
            </a:r>
            <a:r>
              <a:rPr lang="en-US" sz="6400" i="1" dirty="0" smtClean="0"/>
              <a:t>Nursing Management, 22, </a:t>
            </a:r>
            <a:r>
              <a:rPr lang="en-US" sz="6400" dirty="0" smtClean="0"/>
              <a:t>22-32.  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Rosenthal, K. (2003). “Touch” vs. “tech”: Valuing nursing specific PDA software. </a:t>
            </a:r>
            <a:r>
              <a:rPr lang="en-US" sz="6400" i="1" dirty="0" smtClean="0"/>
              <a:t>Nursing Management, 34</a:t>
            </a:r>
            <a:r>
              <a:rPr lang="en-US" sz="6400" dirty="0" smtClean="0"/>
              <a:t>(7), 58.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Stroud, S.D., </a:t>
            </a:r>
            <a:r>
              <a:rPr lang="en-US" sz="6400" dirty="0" err="1" smtClean="0"/>
              <a:t>Erkel</a:t>
            </a:r>
            <a:r>
              <a:rPr lang="en-US" sz="6400" dirty="0" smtClean="0"/>
              <a:t>, E.A., &amp; Smith, C.A. (2005). The use of Personal Digital Assistants by Nurse Practitioner students and faculty [Electronic version</a:t>
            </a:r>
            <a:r>
              <a:rPr lang="en-US" sz="6400" i="1" dirty="0" smtClean="0"/>
              <a:t>]. Journal of the American Academy of Nurse Practitioners, 17</a:t>
            </a:r>
            <a:r>
              <a:rPr lang="en-US" sz="6400" dirty="0" smtClean="0"/>
              <a:t>(2), 67-75.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err="1" smtClean="0"/>
              <a:t>Traxler</a:t>
            </a:r>
            <a:r>
              <a:rPr lang="en-US" sz="6400" dirty="0" smtClean="0"/>
              <a:t>, J. (2007). Defining, discussing and evaluating mobile learning: The moving finger writes and having writ . . . . The International Review of Research in Open and Distance Learning, 8(2). Available: http://www.irrodl.org/index.php/irrodl/article/view/346/882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6400" dirty="0" smtClean="0"/>
              <a:t>White, A., Allen, P., Goodwin, L., Breckinridge, D., Dowell, J., &amp; Garvey, R. (2005). Infusing PDA technology into nursing education. </a:t>
            </a:r>
            <a:r>
              <a:rPr lang="en-US" sz="6400" i="1" dirty="0" smtClean="0"/>
              <a:t>Nurse Educator</a:t>
            </a:r>
            <a:r>
              <a:rPr lang="en-US" sz="6400" dirty="0" smtClean="0"/>
              <a:t>, </a:t>
            </a:r>
            <a:r>
              <a:rPr lang="en-US" sz="6400" i="1" dirty="0" smtClean="0"/>
              <a:t>30</a:t>
            </a:r>
            <a:r>
              <a:rPr lang="en-US" sz="6400" dirty="0" smtClean="0"/>
              <a:t>(4), 150-154.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sz="6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Metro.thmx</Template>
  <TotalTime>500</TotalTime>
  <Words>1031</Words>
  <Application>Microsoft Office PowerPoint</Application>
  <PresentationFormat>On-screen Show (4:3)</PresentationFormat>
  <Paragraphs>150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Corbel</vt:lpstr>
      <vt:lpstr>Arial</vt:lpstr>
      <vt:lpstr>Consolas</vt:lpstr>
      <vt:lpstr>Wingdings</vt:lpstr>
      <vt:lpstr>Wingdings 2</vt:lpstr>
      <vt:lpstr>Wingdings 3</vt:lpstr>
      <vt:lpstr>Calibri</vt:lpstr>
      <vt:lpstr>Metro</vt:lpstr>
      <vt:lpstr>Metro</vt:lpstr>
      <vt:lpstr>Metro</vt:lpstr>
      <vt:lpstr>Metro</vt:lpstr>
      <vt:lpstr>Metro</vt:lpstr>
      <vt:lpstr>Metro</vt:lpstr>
      <vt:lpstr>Metro</vt:lpstr>
      <vt:lpstr>Slide 1</vt:lpstr>
      <vt:lpstr>Nursing Education Practice</vt:lpstr>
      <vt:lpstr>Indirect Supervision</vt:lpstr>
      <vt:lpstr>Indirect Supervision Practice Education Model</vt:lpstr>
      <vt:lpstr>Potential of Mobile Learning</vt:lpstr>
      <vt:lpstr>Mobile Enhanced Indirect Supervision Practice Education Model</vt:lpstr>
      <vt:lpstr>Literature on Mobile Technology in Nursing</vt:lpstr>
      <vt:lpstr>Literature on Mobile Technology in Nursing</vt:lpstr>
      <vt:lpstr>Research Questions</vt:lpstr>
      <vt:lpstr>Mobile Enhanced Indirect Supervision Practice Education Model</vt:lpstr>
      <vt:lpstr>Methodology</vt:lpstr>
      <vt:lpstr>Hardware – Software - Orientation</vt:lpstr>
      <vt:lpstr>Data Collection and Analysis</vt:lpstr>
      <vt:lpstr>Findings</vt:lpstr>
      <vt:lpstr>Barriers to Full Exploration</vt:lpstr>
      <vt:lpstr>Discussion</vt:lpstr>
      <vt:lpstr>Discussion</vt:lpstr>
      <vt:lpstr>Conclusion</vt:lpstr>
      <vt:lpstr>Questions   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at the Point of Care: Indirect Supervision in Nursing Practice Education</dc:title>
  <dc:creator>Pam Burton</dc:creator>
  <cp:lastModifiedBy>Athabasca University</cp:lastModifiedBy>
  <cp:revision>80</cp:revision>
  <cp:lastPrinted>2009-05-11T01:26:50Z</cp:lastPrinted>
  <dcterms:created xsi:type="dcterms:W3CDTF">2009-05-11T02:35:59Z</dcterms:created>
  <dcterms:modified xsi:type="dcterms:W3CDTF">2009-05-21T16:22:13Z</dcterms:modified>
</cp:coreProperties>
</file>